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9" r:id="rId2"/>
    <p:sldId id="298" r:id="rId3"/>
    <p:sldId id="256" r:id="rId4"/>
    <p:sldId id="257" r:id="rId5"/>
    <p:sldId id="259" r:id="rId6"/>
    <p:sldId id="258"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7" r:id="rId41"/>
    <p:sldId id="294" r:id="rId42"/>
    <p:sldId id="295" r:id="rId43"/>
    <p:sldId id="29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6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3/8/2020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1578107" cy="7031865"/>
          </a:xfrm>
          <a:prstGeom prst="rect">
            <a:avLst/>
          </a:prstGeom>
        </p:spPr>
      </p:pic>
    </p:spTree>
    <p:extLst>
      <p:ext uri="{BB962C8B-B14F-4D97-AF65-F5344CB8AC3E}">
        <p14:creationId xmlns:p14="http://schemas.microsoft.com/office/powerpoint/2010/main" val="299204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dirty="0" smtClean="0">
                <a:solidFill>
                  <a:srgbClr val="FF0000"/>
                </a:solidFill>
                <a:cs typeface="B Titr" panose="00000700000000000000" pitchFamily="2" charset="-78"/>
              </a:rPr>
              <a:t>چرخه رنگ</a:t>
            </a:r>
            <a:endParaRPr lang="en-US" sz="54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654579" y="1527520"/>
            <a:ext cx="4905320" cy="4886159"/>
          </a:xfrm>
          <a:prstGeom prst="rect">
            <a:avLst/>
          </a:prstGeom>
        </p:spPr>
      </p:pic>
    </p:spTree>
    <p:extLst>
      <p:ext uri="{BB962C8B-B14F-4D97-AF65-F5344CB8AC3E}">
        <p14:creationId xmlns:p14="http://schemas.microsoft.com/office/powerpoint/2010/main" val="60967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6074" y="255298"/>
            <a:ext cx="6490952" cy="6490952"/>
          </a:xfrm>
          <a:prstGeom prst="rect">
            <a:avLst/>
          </a:prstGeom>
        </p:spPr>
      </p:pic>
    </p:spTree>
    <p:extLst>
      <p:ext uri="{BB962C8B-B14F-4D97-AF65-F5344CB8AC3E}">
        <p14:creationId xmlns:p14="http://schemas.microsoft.com/office/powerpoint/2010/main" val="3642375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3487" y="609600"/>
            <a:ext cx="10251583" cy="5713927"/>
          </a:xfrm>
          <a:prstGeom prst="rect">
            <a:avLst/>
          </a:prstGeom>
        </p:spPr>
      </p:pic>
    </p:spTree>
    <p:extLst>
      <p:ext uri="{BB962C8B-B14F-4D97-AF65-F5344CB8AC3E}">
        <p14:creationId xmlns:p14="http://schemas.microsoft.com/office/powerpoint/2010/main" val="209441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5409" y="120202"/>
            <a:ext cx="6031402" cy="5428261"/>
          </a:xfrm>
          <a:prstGeom prst="rect">
            <a:avLst/>
          </a:prstGeom>
        </p:spPr>
      </p:pic>
      <p:pic>
        <p:nvPicPr>
          <p:cNvPr id="5" name="Picture 4"/>
          <p:cNvPicPr>
            <a:picLocks noChangeAspect="1"/>
          </p:cNvPicPr>
          <p:nvPr/>
        </p:nvPicPr>
        <p:blipFill>
          <a:blip r:embed="rId3"/>
          <a:stretch>
            <a:fillRect/>
          </a:stretch>
        </p:blipFill>
        <p:spPr>
          <a:xfrm>
            <a:off x="6233375" y="120202"/>
            <a:ext cx="5692462" cy="5537915"/>
          </a:xfrm>
          <a:prstGeom prst="rect">
            <a:avLst/>
          </a:prstGeom>
        </p:spPr>
      </p:pic>
    </p:spTree>
    <p:extLst>
      <p:ext uri="{BB962C8B-B14F-4D97-AF65-F5344CB8AC3E}">
        <p14:creationId xmlns:p14="http://schemas.microsoft.com/office/powerpoint/2010/main" val="327877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39453" y="62963"/>
            <a:ext cx="5521204" cy="4625874"/>
          </a:xfrm>
          <a:prstGeom prst="rect">
            <a:avLst/>
          </a:prstGeom>
        </p:spPr>
      </p:pic>
      <p:pic>
        <p:nvPicPr>
          <p:cNvPr id="6" name="Picture 5"/>
          <p:cNvPicPr>
            <a:picLocks noChangeAspect="1"/>
          </p:cNvPicPr>
          <p:nvPr/>
        </p:nvPicPr>
        <p:blipFill>
          <a:blip r:embed="rId3"/>
          <a:stretch>
            <a:fillRect/>
          </a:stretch>
        </p:blipFill>
        <p:spPr>
          <a:xfrm>
            <a:off x="6096000" y="0"/>
            <a:ext cx="6096000" cy="4067175"/>
          </a:xfrm>
          <a:prstGeom prst="rect">
            <a:avLst/>
          </a:prstGeom>
        </p:spPr>
      </p:pic>
    </p:spTree>
    <p:extLst>
      <p:ext uri="{BB962C8B-B14F-4D97-AF65-F5344CB8AC3E}">
        <p14:creationId xmlns:p14="http://schemas.microsoft.com/office/powerpoint/2010/main" val="100121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5910" y="450762"/>
            <a:ext cx="5652710" cy="5885644"/>
          </a:xfrm>
          <a:prstGeom prst="rect">
            <a:avLst/>
          </a:prstGeom>
        </p:spPr>
      </p:pic>
      <p:pic>
        <p:nvPicPr>
          <p:cNvPr id="5" name="Picture 4"/>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78135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1561" y="609600"/>
            <a:ext cx="9433808" cy="6001442"/>
          </a:xfrm>
          <a:prstGeom prst="rect">
            <a:avLst/>
          </a:prstGeom>
        </p:spPr>
      </p:pic>
    </p:spTree>
    <p:extLst>
      <p:ext uri="{BB962C8B-B14F-4D97-AF65-F5344CB8AC3E}">
        <p14:creationId xmlns:p14="http://schemas.microsoft.com/office/powerpoint/2010/main" val="3629954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84856" y="1094704"/>
            <a:ext cx="9617291" cy="4963051"/>
          </a:xfrm>
          <a:prstGeom prst="rect">
            <a:avLst/>
          </a:prstGeom>
        </p:spPr>
      </p:pic>
    </p:spTree>
    <p:extLst>
      <p:ext uri="{BB962C8B-B14F-4D97-AF65-F5344CB8AC3E}">
        <p14:creationId xmlns:p14="http://schemas.microsoft.com/office/powerpoint/2010/main" val="137996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0320" y="139729"/>
            <a:ext cx="5486400" cy="6492781"/>
          </a:xfrm>
          <a:prstGeom prst="rect">
            <a:avLst/>
          </a:prstGeom>
        </p:spPr>
      </p:pic>
    </p:spTree>
    <p:extLst>
      <p:ext uri="{BB962C8B-B14F-4D97-AF65-F5344CB8AC3E}">
        <p14:creationId xmlns:p14="http://schemas.microsoft.com/office/powerpoint/2010/main" val="218477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57417" y="302824"/>
            <a:ext cx="8238853" cy="6331629"/>
          </a:xfrm>
          <a:prstGeom prst="rect">
            <a:avLst/>
          </a:prstGeom>
        </p:spPr>
      </p:pic>
    </p:spTree>
    <p:extLst>
      <p:ext uri="{BB962C8B-B14F-4D97-AF65-F5344CB8AC3E}">
        <p14:creationId xmlns:p14="http://schemas.microsoft.com/office/powerpoint/2010/main" val="104292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824" y="524218"/>
            <a:ext cx="9465970" cy="6031128"/>
          </a:xfrm>
        </p:spPr>
        <p:txBody>
          <a:bodyPr/>
          <a:lstStyle/>
          <a:p>
            <a:pPr algn="just" rtl="1"/>
            <a:r>
              <a:rPr lang="fa-IR" sz="4000" dirty="0">
                <a:solidFill>
                  <a:srgbClr val="FF0000"/>
                </a:solidFill>
                <a:cs typeface="B Lotus" panose="00000400000000000000" pitchFamily="2" charset="-78"/>
              </a:rPr>
              <a:t>با سلام خدمت دانشجوها وآرزوی سلامتی در این روزهای سخت بیماری در کشورمان امیدوارم این روزهای نامیمون هرچه سریعتر پایان پذیرد. کلاس ما کاربرد یا کارگاه هنر می باشد . لاجرم ابتدا باید با خود هنر و متریالهای آن اشنا شویم.مطالب ارائه شده را با دقت مطالعه نمایید.در تدریس های آینده ادامه </a:t>
            </a:r>
            <a:r>
              <a:rPr lang="fa-IR" sz="4000" dirty="0" smtClean="0">
                <a:solidFill>
                  <a:srgbClr val="FF0000"/>
                </a:solidFill>
                <a:cs typeface="B Lotus" panose="00000400000000000000" pitchFamily="2" charset="-78"/>
              </a:rPr>
              <a:t>مطالب تدریس </a:t>
            </a:r>
            <a:r>
              <a:rPr lang="fa-IR" sz="4000" dirty="0">
                <a:solidFill>
                  <a:srgbClr val="FF0000"/>
                </a:solidFill>
                <a:cs typeface="B Lotus" panose="00000400000000000000" pitchFamily="2" charset="-78"/>
              </a:rPr>
              <a:t>خواهد شد.</a:t>
            </a:r>
            <a:r>
              <a:rPr lang="fa-IR" dirty="0"/>
              <a:t/>
            </a:r>
            <a:br>
              <a:rPr lang="fa-IR" dirty="0"/>
            </a:br>
            <a:endParaRPr lang="en-US" dirty="0"/>
          </a:p>
        </p:txBody>
      </p:sp>
    </p:spTree>
    <p:extLst>
      <p:ext uri="{BB962C8B-B14F-4D97-AF65-F5344CB8AC3E}">
        <p14:creationId xmlns:p14="http://schemas.microsoft.com/office/powerpoint/2010/main" val="401014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7341" y="609600"/>
            <a:ext cx="9965924" cy="5791200"/>
          </a:xfrm>
          <a:prstGeom prst="rect">
            <a:avLst/>
          </a:prstGeom>
        </p:spPr>
      </p:pic>
    </p:spTree>
    <p:extLst>
      <p:ext uri="{BB962C8B-B14F-4D97-AF65-F5344CB8AC3E}">
        <p14:creationId xmlns:p14="http://schemas.microsoft.com/office/powerpoint/2010/main" val="293835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dirty="0" smtClean="0">
                <a:solidFill>
                  <a:srgbClr val="FF0000"/>
                </a:solidFill>
                <a:cs typeface="B Titr" panose="00000700000000000000" pitchFamily="2" charset="-78"/>
              </a:rPr>
              <a:t>تونالیته</a:t>
            </a:r>
            <a:endParaRPr lang="en-US" sz="60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633858" y="2113129"/>
            <a:ext cx="5750287" cy="4485224"/>
          </a:xfrm>
          <a:prstGeom prst="rect">
            <a:avLst/>
          </a:prstGeom>
        </p:spPr>
      </p:pic>
    </p:spTree>
    <p:extLst>
      <p:ext uri="{BB962C8B-B14F-4D97-AF65-F5344CB8AC3E}">
        <p14:creationId xmlns:p14="http://schemas.microsoft.com/office/powerpoint/2010/main" val="425440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600" dirty="0" smtClean="0">
                <a:solidFill>
                  <a:srgbClr val="FF0000"/>
                </a:solidFill>
                <a:cs typeface="B Titr" panose="00000700000000000000" pitchFamily="2" charset="-78"/>
              </a:rPr>
              <a:t>هارمونی</a:t>
            </a:r>
            <a:endParaRPr lang="en-US" sz="66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392700" y="2160588"/>
            <a:ext cx="5166638" cy="3881437"/>
          </a:xfrm>
          <a:prstGeom prst="rect">
            <a:avLst/>
          </a:prstGeom>
        </p:spPr>
      </p:pic>
    </p:spTree>
    <p:extLst>
      <p:ext uri="{BB962C8B-B14F-4D97-AF65-F5344CB8AC3E}">
        <p14:creationId xmlns:p14="http://schemas.microsoft.com/office/powerpoint/2010/main" val="70975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2734" y="1478007"/>
            <a:ext cx="1571268" cy="4059907"/>
          </a:xfrm>
        </p:spPr>
        <p:txBody>
          <a:bodyPr>
            <a:normAutofit/>
          </a:bodyPr>
          <a:lstStyle/>
          <a:p>
            <a:pPr algn="r" rtl="1"/>
            <a:r>
              <a:rPr lang="fa-IR" sz="2000" dirty="0" smtClean="0">
                <a:solidFill>
                  <a:srgbClr val="FFFF00"/>
                </a:solidFill>
                <a:cs typeface="B Titr" panose="00000700000000000000" pitchFamily="2" charset="-78"/>
              </a:rPr>
              <a:t>خوشبینی</a:t>
            </a: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solidFill>
                  <a:srgbClr val="FFC000"/>
                </a:solidFill>
                <a:cs typeface="B Titr" panose="00000700000000000000" pitchFamily="2" charset="-78"/>
              </a:rPr>
              <a:t>دوستانه</a:t>
            </a: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solidFill>
                  <a:srgbClr val="FF0000"/>
                </a:solidFill>
                <a:cs typeface="B Titr" panose="00000700000000000000" pitchFamily="2" charset="-78"/>
              </a:rPr>
              <a:t>هیجان</a:t>
            </a: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solidFill>
                  <a:srgbClr val="E06ED0"/>
                </a:solidFill>
                <a:cs typeface="B Titr" panose="00000700000000000000" pitchFamily="2" charset="-78"/>
              </a:rPr>
              <a:t>خلاق</a:t>
            </a:r>
            <a:r>
              <a:rPr lang="fa-IR" sz="2000" dirty="0" smtClean="0">
                <a:cs typeface="B Titr" panose="00000700000000000000" pitchFamily="2" charset="-78"/>
              </a:rPr>
              <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cs typeface="B Titr" panose="00000700000000000000" pitchFamily="2" charset="-78"/>
              </a:rPr>
              <a:t>اعتماد</a:t>
            </a:r>
            <a:br>
              <a:rPr lang="fa-IR" sz="2000" dirty="0" smtClean="0">
                <a:cs typeface="B Titr" panose="00000700000000000000" pitchFamily="2" charset="-78"/>
              </a:rPr>
            </a:br>
            <a:r>
              <a:rPr lang="fa-IR" sz="2000" dirty="0">
                <a:cs typeface="B Titr" panose="00000700000000000000" pitchFamily="2" charset="-78"/>
              </a:rPr>
              <a:t/>
            </a:r>
            <a:br>
              <a:rPr lang="fa-IR" sz="2000" dirty="0">
                <a:cs typeface="B Titr" panose="00000700000000000000" pitchFamily="2" charset="-78"/>
              </a:rPr>
            </a:br>
            <a:r>
              <a:rPr lang="fa-IR" sz="2000" dirty="0" smtClean="0">
                <a:solidFill>
                  <a:srgbClr val="92D050"/>
                </a:solidFill>
                <a:cs typeface="B Titr" panose="00000700000000000000" pitchFamily="2" charset="-78"/>
              </a:rPr>
              <a:t>صلح امیز</a:t>
            </a:r>
            <a:r>
              <a:rPr lang="fa-IR" sz="2000" dirty="0" smtClean="0">
                <a:cs typeface="B Titr" panose="00000700000000000000" pitchFamily="2" charset="-78"/>
              </a:rPr>
              <a:t/>
            </a:r>
            <a:br>
              <a:rPr lang="fa-IR" sz="2000" dirty="0" smtClean="0">
                <a:cs typeface="B Titr" panose="00000700000000000000" pitchFamily="2" charset="-78"/>
              </a:rPr>
            </a:br>
            <a:r>
              <a:rPr lang="fa-IR" sz="2000" dirty="0" smtClean="0">
                <a:solidFill>
                  <a:schemeClr val="bg1">
                    <a:lumMod val="65000"/>
                  </a:schemeClr>
                </a:solidFill>
                <a:cs typeface="B Titr" panose="00000700000000000000" pitchFamily="2" charset="-78"/>
              </a:rPr>
              <a:t>تعادل</a:t>
            </a:r>
            <a:endParaRPr lang="en-US" sz="2000" dirty="0">
              <a:solidFill>
                <a:schemeClr val="bg1">
                  <a:lumMod val="65000"/>
                </a:schemeClr>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677334" y="1478008"/>
            <a:ext cx="7025400" cy="3881437"/>
          </a:xfrm>
          <a:prstGeom prst="rect">
            <a:avLst/>
          </a:prstGeom>
        </p:spPr>
      </p:pic>
    </p:spTree>
    <p:extLst>
      <p:ext uri="{BB962C8B-B14F-4D97-AF65-F5344CB8AC3E}">
        <p14:creationId xmlns:p14="http://schemas.microsoft.com/office/powerpoint/2010/main" val="3496547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1803" y="112847"/>
            <a:ext cx="6365527" cy="6325991"/>
          </a:xfrm>
          <a:prstGeom prst="rect">
            <a:avLst/>
          </a:prstGeom>
        </p:spPr>
      </p:pic>
    </p:spTree>
    <p:extLst>
      <p:ext uri="{BB962C8B-B14F-4D97-AF65-F5344CB8AC3E}">
        <p14:creationId xmlns:p14="http://schemas.microsoft.com/office/powerpoint/2010/main" val="1763978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8800" dirty="0" smtClean="0">
                <a:solidFill>
                  <a:srgbClr val="FF0000"/>
                </a:solidFill>
                <a:cs typeface="B Titr" panose="00000700000000000000" pitchFamily="2" charset="-78"/>
              </a:rPr>
              <a:t>روانشناسی رنگ ها</a:t>
            </a:r>
            <a:endParaRPr lang="en-US" sz="88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035300" y="2160588"/>
            <a:ext cx="3881437" cy="3881437"/>
          </a:xfrm>
          <a:prstGeom prst="rect">
            <a:avLst/>
          </a:prstGeom>
        </p:spPr>
      </p:pic>
    </p:spTree>
    <p:extLst>
      <p:ext uri="{BB962C8B-B14F-4D97-AF65-F5344CB8AC3E}">
        <p14:creationId xmlns:p14="http://schemas.microsoft.com/office/powerpoint/2010/main" val="301808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5451" y="609600"/>
            <a:ext cx="5480371" cy="5610896"/>
          </a:xfrm>
          <a:prstGeom prst="rect">
            <a:avLst/>
          </a:prstGeom>
        </p:spPr>
      </p:pic>
      <p:pic>
        <p:nvPicPr>
          <p:cNvPr id="5" name="Picture 4"/>
          <p:cNvPicPr>
            <a:picLocks noChangeAspect="1"/>
          </p:cNvPicPr>
          <p:nvPr/>
        </p:nvPicPr>
        <p:blipFill>
          <a:blip r:embed="rId3"/>
          <a:stretch>
            <a:fillRect/>
          </a:stretch>
        </p:blipFill>
        <p:spPr>
          <a:xfrm>
            <a:off x="5620691" y="703831"/>
            <a:ext cx="6237397" cy="5400755"/>
          </a:xfrm>
          <a:prstGeom prst="rect">
            <a:avLst/>
          </a:prstGeom>
        </p:spPr>
      </p:pic>
    </p:spTree>
    <p:extLst>
      <p:ext uri="{BB962C8B-B14F-4D97-AF65-F5344CB8AC3E}">
        <p14:creationId xmlns:p14="http://schemas.microsoft.com/office/powerpoint/2010/main" val="259631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03103" y="396183"/>
            <a:ext cx="5839376" cy="5839376"/>
          </a:xfrm>
          <a:prstGeom prst="rect">
            <a:avLst/>
          </a:prstGeom>
        </p:spPr>
      </p:pic>
    </p:spTree>
    <p:extLst>
      <p:ext uri="{BB962C8B-B14F-4D97-AF65-F5344CB8AC3E}">
        <p14:creationId xmlns:p14="http://schemas.microsoft.com/office/powerpoint/2010/main" val="167084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43" y="324634"/>
            <a:ext cx="8596668" cy="1320800"/>
          </a:xfrm>
        </p:spPr>
        <p:txBody>
          <a:bodyPr>
            <a:noAutofit/>
          </a:bodyPr>
          <a:lstStyle/>
          <a:p>
            <a:pPr algn="ctr"/>
            <a:r>
              <a:rPr lang="fa-IR" sz="2000" dirty="0">
                <a:solidFill>
                  <a:srgbClr val="FF0000"/>
                </a:solidFill>
                <a:cs typeface="B Titr" panose="00000700000000000000" pitchFamily="2" charset="-78"/>
              </a:rPr>
              <a:t>قرمز: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مشاهده قرمز فشار خون و ضربان قلب را بالا می برد. در عین حال اشتها را نیز زیاد می کند. اگر دقت کرده باشید می بینید که در بسیاری از رستورانها از این رنگ استفاده می کنند. بنا براین بهترین گزینه برای رنگ کردن اتاق غذاخوری است.</a:t>
            </a:r>
            <a:endParaRPr lang="en-US" sz="2000" dirty="0">
              <a:solidFill>
                <a:srgbClr val="FF0000"/>
              </a:solidFill>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2594769" y="2515394"/>
            <a:ext cx="4762500" cy="3171825"/>
          </a:xfrm>
          <a:prstGeom prst="rect">
            <a:avLst/>
          </a:prstGeom>
        </p:spPr>
      </p:pic>
    </p:spTree>
    <p:extLst>
      <p:ext uri="{BB962C8B-B14F-4D97-AF65-F5344CB8AC3E}">
        <p14:creationId xmlns:p14="http://schemas.microsoft.com/office/powerpoint/2010/main" val="523356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489" y="403539"/>
            <a:ext cx="8596668" cy="1320800"/>
          </a:xfrm>
        </p:spPr>
        <p:txBody>
          <a:bodyPr>
            <a:normAutofit/>
          </a:bodyPr>
          <a:lstStyle/>
          <a:p>
            <a:pPr algn="ctr"/>
            <a:r>
              <a:rPr lang="fa-IR" sz="2000" dirty="0">
                <a:solidFill>
                  <a:srgbClr val="FF0000"/>
                </a:solidFill>
                <a:cs typeface="B Titr" panose="00000700000000000000" pitchFamily="2" charset="-78"/>
              </a:rPr>
              <a:t>نارنجی: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خصوصیاتی شبیه قرمز دارد اما در عین حال حس گرما و صمیمت ایجاد می کند. می توانید در اتاق نشیمن و جایی که افراد خانواده دور هم جمع می شوند از آن استفاده کنید.</a:t>
            </a:r>
            <a:endParaRPr lang="en-US" sz="20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043190" y="1724340"/>
            <a:ext cx="8628844" cy="4727976"/>
          </a:xfrm>
          <a:prstGeom prst="rect">
            <a:avLst/>
          </a:prstGeom>
        </p:spPr>
      </p:pic>
    </p:spTree>
    <p:extLst>
      <p:ext uri="{BB962C8B-B14F-4D97-AF65-F5344CB8AC3E}">
        <p14:creationId xmlns:p14="http://schemas.microsoft.com/office/powerpoint/2010/main" val="67451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4943" y="1013616"/>
            <a:ext cx="7766936" cy="1646302"/>
          </a:xfrm>
        </p:spPr>
        <p:txBody>
          <a:bodyPr/>
          <a:lstStyle/>
          <a:p>
            <a:r>
              <a:rPr lang="fa-IR" sz="9600" dirty="0" smtClean="0">
                <a:solidFill>
                  <a:srgbClr val="FF0000"/>
                </a:solidFill>
                <a:cs typeface="B Titr" panose="00000700000000000000" pitchFamily="2" charset="-78"/>
              </a:rPr>
              <a:t>رنگ شناسی</a:t>
            </a:r>
            <a:endParaRPr lang="en-US" sz="9600" dirty="0">
              <a:solidFill>
                <a:srgbClr val="FF0000"/>
              </a:solidFill>
              <a:cs typeface="B Titr" panose="00000700000000000000" pitchFamily="2" charset="-78"/>
            </a:endParaRPr>
          </a:p>
        </p:txBody>
      </p:sp>
      <p:sp>
        <p:nvSpPr>
          <p:cNvPr id="3" name="Subtitle 2"/>
          <p:cNvSpPr>
            <a:spLocks noGrp="1"/>
          </p:cNvSpPr>
          <p:nvPr>
            <p:ph type="subTitle" idx="1"/>
          </p:nvPr>
        </p:nvSpPr>
        <p:spPr/>
        <p:txBody>
          <a:bodyPr>
            <a:normAutofit/>
          </a:bodyPr>
          <a:lstStyle/>
          <a:p>
            <a:r>
              <a:rPr lang="fa-IR" sz="3200" dirty="0" smtClean="0">
                <a:solidFill>
                  <a:schemeClr val="tx1"/>
                </a:solidFill>
                <a:cs typeface="B Titr" panose="00000700000000000000" pitchFamily="2" charset="-78"/>
              </a:rPr>
              <a:t>مدرس: دکتر حسن محمدی استاد دانشگاه هنر</a:t>
            </a:r>
            <a:endParaRPr lang="en-US" sz="3200" dirty="0">
              <a:solidFill>
                <a:schemeClr val="tx1"/>
              </a:solidFill>
              <a:cs typeface="B Titr" panose="00000700000000000000" pitchFamily="2" charset="-78"/>
            </a:endParaRPr>
          </a:p>
        </p:txBody>
      </p:sp>
    </p:spTree>
    <p:extLst>
      <p:ext uri="{BB962C8B-B14F-4D97-AF65-F5344CB8AC3E}">
        <p14:creationId xmlns:p14="http://schemas.microsoft.com/office/powerpoint/2010/main" val="434803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9296"/>
            <a:ext cx="8596668" cy="1320800"/>
          </a:xfrm>
        </p:spPr>
        <p:txBody>
          <a:bodyPr>
            <a:normAutofit/>
          </a:bodyPr>
          <a:lstStyle/>
          <a:p>
            <a:pPr algn="ctr"/>
            <a:r>
              <a:rPr lang="fa-IR" sz="2000" dirty="0">
                <a:solidFill>
                  <a:srgbClr val="FF0000"/>
                </a:solidFill>
                <a:cs typeface="B Titr" panose="00000700000000000000" pitchFamily="2" charset="-78"/>
              </a:rPr>
              <a:t>زرد: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آفتابی و روشن و می تواند در اتاق های خانوادگی مورد استفاده قرار بگیرد. همچنین برای پر نور جلوه دادن فضاهای کم نور مثل راهرو و کوریدور نیز مناسب است.</a:t>
            </a:r>
            <a:endParaRPr lang="en-US" sz="20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785612" y="1951339"/>
            <a:ext cx="8178085" cy="4616886"/>
          </a:xfrm>
          <a:prstGeom prst="rect">
            <a:avLst/>
          </a:prstGeom>
        </p:spPr>
      </p:pic>
    </p:spTree>
    <p:extLst>
      <p:ext uri="{BB962C8B-B14F-4D97-AF65-F5344CB8AC3E}">
        <p14:creationId xmlns:p14="http://schemas.microsoft.com/office/powerpoint/2010/main" val="294152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2000" dirty="0"/>
              <a:t>آ</a:t>
            </a:r>
            <a:r>
              <a:rPr lang="fa-IR" sz="2000" dirty="0">
                <a:solidFill>
                  <a:srgbClr val="FF0000"/>
                </a:solidFill>
                <a:cs typeface="B Titr" panose="00000700000000000000" pitchFamily="2" charset="-78"/>
              </a:rPr>
              <a:t>بی: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رنگ آرامبخش، تسکین دهنده، ریلکس کننده. به همین دلیل پزشکان سعی می کنند در مطب خود از این رنگ بیشتر استفاده کنند. بهتر است در اتاق خواب و سرویس بهداشتی حمام و دستشویی مورد استفاده قرار بگیرد. از آنجایی که جلوی اشتها را می گیرد، برای اتاق غذاخوری مناسب نیست.</a:t>
            </a:r>
            <a:endParaRPr lang="en-US" sz="20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677334" y="2646597"/>
            <a:ext cx="8963696" cy="3651171"/>
          </a:xfrm>
          <a:prstGeom prst="rect">
            <a:avLst/>
          </a:prstGeom>
        </p:spPr>
      </p:pic>
    </p:spTree>
    <p:extLst>
      <p:ext uri="{BB962C8B-B14F-4D97-AF65-F5344CB8AC3E}">
        <p14:creationId xmlns:p14="http://schemas.microsoft.com/office/powerpoint/2010/main" val="257215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77780"/>
            <a:ext cx="8596668" cy="1320800"/>
          </a:xfrm>
        </p:spPr>
        <p:txBody>
          <a:bodyPr>
            <a:normAutofit fontScale="90000"/>
          </a:bodyPr>
          <a:lstStyle/>
          <a:p>
            <a:pPr algn="ctr"/>
            <a:r>
              <a:rPr lang="fa-IR" sz="2000" dirty="0">
                <a:solidFill>
                  <a:srgbClr val="FF0000"/>
                </a:solidFill>
                <a:cs typeface="B Titr" panose="00000700000000000000" pitchFamily="2" charset="-78"/>
              </a:rPr>
              <a:t>سبز: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رنگ چند منظوره: هم می تواند گرما و حرارت ایجاد کند هم آرامش و خوشی. سبز همان احساسات آبی را در بر دارد با این تفاوت که قدری گرم تر و انعطاف پذیرتر است. باز هم اگر دقت کرده باشید می بینید که در اتاق عمل از این رنگ استفاده می کنند. سبز کمرنگ برای اتاق خواب و نشیمن مناسب است و ترکیب های پر رنگ تر برای آشپزخانه و غذاخوری خوب است. این رنگ در ارتباط با غذا و سلامتی هم هست</a:t>
            </a:r>
            <a:r>
              <a:rPr lang="fa-IR" sz="2000" dirty="0"/>
              <a:t>.</a:t>
            </a:r>
            <a:endParaRPr lang="en-US" sz="2000" dirty="0"/>
          </a:p>
        </p:txBody>
      </p:sp>
      <p:pic>
        <p:nvPicPr>
          <p:cNvPr id="4" name="Content Placeholder 3"/>
          <p:cNvPicPr>
            <a:picLocks noGrp="1" noChangeAspect="1"/>
          </p:cNvPicPr>
          <p:nvPr>
            <p:ph idx="1"/>
          </p:nvPr>
        </p:nvPicPr>
        <p:blipFill>
          <a:blip r:embed="rId2"/>
          <a:stretch>
            <a:fillRect/>
          </a:stretch>
        </p:blipFill>
        <p:spPr>
          <a:xfrm>
            <a:off x="772732" y="2228045"/>
            <a:ext cx="9581882" cy="4056845"/>
          </a:xfrm>
          <a:prstGeom prst="rect">
            <a:avLst/>
          </a:prstGeom>
        </p:spPr>
      </p:pic>
    </p:spTree>
    <p:extLst>
      <p:ext uri="{BB962C8B-B14F-4D97-AF65-F5344CB8AC3E}">
        <p14:creationId xmlns:p14="http://schemas.microsoft.com/office/powerpoint/2010/main" val="286183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000" dirty="0">
                <a:solidFill>
                  <a:srgbClr val="FF0000"/>
                </a:solidFill>
                <a:cs typeface="B Titr" panose="00000700000000000000" pitchFamily="2" charset="-78"/>
              </a:rPr>
              <a:t>بنفش: </a:t>
            </a:r>
            <a:br>
              <a:rPr lang="fa-IR" sz="2000" dirty="0">
                <a:solidFill>
                  <a:srgbClr val="FF0000"/>
                </a:solidFill>
                <a:cs typeface="B Titr" panose="00000700000000000000" pitchFamily="2" charset="-78"/>
              </a:rPr>
            </a:br>
            <a:r>
              <a:rPr lang="fa-IR" sz="2000" dirty="0">
                <a:solidFill>
                  <a:srgbClr val="FF0000"/>
                </a:solidFill>
                <a:cs typeface="B Titr" panose="00000700000000000000" pitchFamily="2" charset="-78"/>
              </a:rPr>
              <a:t>کسانی که طرفدار این رنگ هستند می توانند از آن در اتاق مطالعه و غذا خوری استفاده کنند. والدین می توانند فضای بازی بچه هایی که این رنگ را دوست دارند استفاده کنند.</a:t>
            </a:r>
            <a:endParaRPr lang="en-US" sz="2000"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933126" y="1930400"/>
            <a:ext cx="6742682" cy="4483884"/>
          </a:xfrm>
          <a:prstGeom prst="rect">
            <a:avLst/>
          </a:prstGeom>
        </p:spPr>
      </p:pic>
    </p:spTree>
    <p:extLst>
      <p:ext uri="{BB962C8B-B14F-4D97-AF65-F5344CB8AC3E}">
        <p14:creationId xmlns:p14="http://schemas.microsoft.com/office/powerpoint/2010/main" val="3381373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77334" y="609600"/>
            <a:ext cx="8324998" cy="5361124"/>
          </a:xfrm>
          <a:prstGeom prst="rect">
            <a:avLst/>
          </a:prstGeom>
        </p:spPr>
      </p:pic>
    </p:spTree>
    <p:extLst>
      <p:ext uri="{BB962C8B-B14F-4D97-AF65-F5344CB8AC3E}">
        <p14:creationId xmlns:p14="http://schemas.microsoft.com/office/powerpoint/2010/main" val="2602542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12951" y="609600"/>
            <a:ext cx="5671951" cy="6123806"/>
          </a:xfrm>
          <a:prstGeom prst="rect">
            <a:avLst/>
          </a:prstGeom>
        </p:spPr>
      </p:pic>
    </p:spTree>
    <p:extLst>
      <p:ext uri="{BB962C8B-B14F-4D97-AF65-F5344CB8AC3E}">
        <p14:creationId xmlns:p14="http://schemas.microsoft.com/office/powerpoint/2010/main" val="6419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90152"/>
            <a:ext cx="12054624" cy="6767847"/>
          </a:xfrm>
        </p:spPr>
        <p:txBody>
          <a:bodyPr>
            <a:normAutofit fontScale="77500" lnSpcReduction="20000"/>
          </a:bodyPr>
          <a:lstStyle/>
          <a:p>
            <a:pPr marL="0" indent="0" algn="r" rtl="1">
              <a:buNone/>
            </a:pPr>
            <a:r>
              <a:rPr lang="fa-IR" sz="3000" dirty="0">
                <a:solidFill>
                  <a:schemeClr val="tx1"/>
                </a:solidFill>
                <a:cs typeface="B Titr" panose="00000700000000000000" pitchFamily="2" charset="-78"/>
              </a:rPr>
              <a:t>اگر چه اديان رنگ خاصي ندارند، اما به تبعيت از مختصات خاص اجتماعي، فرهنگي و جغرافيايي گاه رنگ خاصي به آنها نسبت داده شده است. نسبت دادن يک رنگ به دين و مذهبي خاص از بسترهاي مختلفي سرچشمه مي‌گيرد. پيچيدگي‌هاي فراوان انديشه بشري و حيات اجتماعي، شناخت اين بسترها را گاه بسيار مشکل مي‌کند</a:t>
            </a:r>
            <a:r>
              <a:rPr lang="fa-IR" sz="3000" dirty="0" smtClean="0">
                <a:solidFill>
                  <a:schemeClr val="tx1"/>
                </a:solidFill>
                <a:cs typeface="B Titr" panose="00000700000000000000" pitchFamily="2" charset="-78"/>
              </a:rPr>
              <a:t>.</a:t>
            </a:r>
            <a:endParaRPr lang="fa-IR" sz="3000" dirty="0">
              <a:solidFill>
                <a:schemeClr val="tx1"/>
              </a:solidFill>
              <a:cs typeface="B Titr" panose="00000700000000000000" pitchFamily="2" charset="-78"/>
            </a:endParaRPr>
          </a:p>
          <a:p>
            <a:pPr marL="0" indent="0" algn="r" rtl="1">
              <a:buNone/>
            </a:pPr>
            <a:r>
              <a:rPr lang="fa-IR" sz="3000" dirty="0">
                <a:solidFill>
                  <a:schemeClr val="tx1"/>
                </a:solidFill>
                <a:cs typeface="B Titr" panose="00000700000000000000" pitchFamily="2" charset="-78"/>
              </a:rPr>
              <a:t>تقدس رنگ زرد در ميان بودايي‌ها، قرمز در ميان </a:t>
            </a:r>
            <a:r>
              <a:rPr lang="fa-IR" sz="3000" dirty="0" smtClean="0">
                <a:solidFill>
                  <a:schemeClr val="tx1"/>
                </a:solidFill>
                <a:cs typeface="B Titr" panose="00000700000000000000" pitchFamily="2" charset="-78"/>
              </a:rPr>
              <a:t>هندوهاو </a:t>
            </a:r>
            <a:r>
              <a:rPr lang="fa-IR" sz="3000" dirty="0">
                <a:solidFill>
                  <a:schemeClr val="tx1"/>
                </a:solidFill>
                <a:cs typeface="B Titr" panose="00000700000000000000" pitchFamily="2" charset="-78"/>
              </a:rPr>
              <a:t>نيز سبز زمردين در ميان مسيحيان و فيروزه‌اي و سبز در ميان مسلمانان (و ايرانيان) نشان دهنده تفاوت جايگاه رنگ‌ها در ميان تمدن‌هاي بشري است و مويد اين نکته است که هر رنگ با توجه به بينش و جهان بيني اقليم و جغرافيا و آيين و مذهب در هر منطقه اي داراي تفاوت است.</a:t>
            </a:r>
          </a:p>
          <a:p>
            <a:pPr marL="0" indent="0" algn="r" rtl="1">
              <a:buNone/>
            </a:pPr>
            <a:r>
              <a:rPr lang="fa-IR" sz="3000" dirty="0" smtClean="0">
                <a:solidFill>
                  <a:schemeClr val="tx1"/>
                </a:solidFill>
                <a:cs typeface="B Titr" panose="00000700000000000000" pitchFamily="2" charset="-78"/>
              </a:rPr>
              <a:t>در </a:t>
            </a:r>
            <a:r>
              <a:rPr lang="fa-IR" sz="3000" dirty="0">
                <a:solidFill>
                  <a:schemeClr val="tx1"/>
                </a:solidFill>
                <a:cs typeface="B Titr" panose="00000700000000000000" pitchFamily="2" charset="-78"/>
              </a:rPr>
              <a:t>منظر نگاه اسلامي و عرفاني، رنگ‌ها منزلت خاصي دارند و هر يک از آنها به منزله نماد يکي از مراحل تعالي و رسيدن به حق تعالي تلقي مي‌شوند. به طور مثال در تاويل‌هاي مختلف عارفانه در عالم تصوف و عرفان از جمله هفت اندام لطيف انسان علاالدوله سمناني تقسيم‌بندي زير را شاهديم:</a:t>
            </a:r>
          </a:p>
          <a:p>
            <a:pPr algn="r" rtl="1"/>
            <a:endParaRPr lang="fa-IR" sz="3000" dirty="0">
              <a:solidFill>
                <a:schemeClr val="tx1"/>
              </a:solidFill>
              <a:cs typeface="B Titr" panose="00000700000000000000" pitchFamily="2" charset="-78"/>
            </a:endParaRPr>
          </a:p>
          <a:p>
            <a:pPr marL="0" indent="0" algn="r" rtl="1">
              <a:buNone/>
            </a:pPr>
            <a:r>
              <a:rPr lang="fa-IR" sz="3000" dirty="0">
                <a:solidFill>
                  <a:schemeClr val="tx1"/>
                </a:solidFill>
                <a:cs typeface="B Titr" panose="00000700000000000000" pitchFamily="2" charset="-78"/>
              </a:rPr>
              <a:t>1- </a:t>
            </a:r>
            <a:r>
              <a:rPr lang="fa-IR" sz="3000" dirty="0" smtClean="0">
                <a:solidFill>
                  <a:schemeClr val="tx1"/>
                </a:solidFill>
                <a:cs typeface="B Titr" panose="00000700000000000000" pitchFamily="2" charset="-78"/>
              </a:rPr>
              <a:t>آدم </a:t>
            </a:r>
            <a:r>
              <a:rPr lang="fa-IR" sz="3000" dirty="0">
                <a:solidFill>
                  <a:schemeClr val="tx1"/>
                </a:solidFill>
                <a:cs typeface="B Titr" panose="00000700000000000000" pitchFamily="2" charset="-78"/>
              </a:rPr>
              <a:t>هستي به رنگ سياه يا </a:t>
            </a:r>
            <a:r>
              <a:rPr lang="fa-IR" sz="3000" dirty="0" smtClean="0">
                <a:solidFill>
                  <a:schemeClr val="tx1"/>
                </a:solidFill>
                <a:cs typeface="B Titr" panose="00000700000000000000" pitchFamily="2" charset="-78"/>
              </a:rPr>
              <a:t>خاکستري      </a:t>
            </a:r>
            <a:r>
              <a:rPr lang="fa-IR" sz="3000" dirty="0">
                <a:solidFill>
                  <a:schemeClr val="tx1"/>
                </a:solidFill>
                <a:cs typeface="B Titr" panose="00000700000000000000" pitchFamily="2" charset="-78"/>
              </a:rPr>
              <a:t>2- نوح (ع)، آبي </a:t>
            </a:r>
            <a:r>
              <a:rPr lang="fa-IR" sz="3000" dirty="0" smtClean="0">
                <a:solidFill>
                  <a:schemeClr val="tx1"/>
                </a:solidFill>
                <a:cs typeface="B Titr" panose="00000700000000000000" pitchFamily="2" charset="-78"/>
              </a:rPr>
              <a:t>رنگ</a:t>
            </a:r>
            <a:r>
              <a:rPr lang="fa-IR" sz="3000" dirty="0">
                <a:solidFill>
                  <a:schemeClr val="tx1"/>
                </a:solidFill>
                <a:cs typeface="B Titr" panose="00000700000000000000" pitchFamily="2" charset="-78"/>
              </a:rPr>
              <a:t>3- ابراهيم (ع)، </a:t>
            </a:r>
            <a:r>
              <a:rPr lang="fa-IR" sz="3000" dirty="0" smtClean="0">
                <a:solidFill>
                  <a:schemeClr val="tx1"/>
                </a:solidFill>
                <a:cs typeface="B Titr" panose="00000700000000000000" pitchFamily="2" charset="-78"/>
              </a:rPr>
              <a:t>سرخ</a:t>
            </a:r>
            <a:r>
              <a:rPr lang="fa-IR" sz="3000" dirty="0">
                <a:solidFill>
                  <a:schemeClr val="tx1"/>
                </a:solidFill>
                <a:cs typeface="B Titr" panose="00000700000000000000" pitchFamily="2" charset="-78"/>
              </a:rPr>
              <a:t>4- موسي (ع)، </a:t>
            </a:r>
            <a:r>
              <a:rPr lang="fa-IR" sz="3000" dirty="0" smtClean="0">
                <a:solidFill>
                  <a:schemeClr val="tx1"/>
                </a:solidFill>
                <a:cs typeface="B Titr" panose="00000700000000000000" pitchFamily="2" charset="-78"/>
              </a:rPr>
              <a:t>سفيد</a:t>
            </a:r>
            <a:r>
              <a:rPr lang="fa-IR" sz="3000" dirty="0">
                <a:solidFill>
                  <a:schemeClr val="tx1"/>
                </a:solidFill>
                <a:cs typeface="B Titr" panose="00000700000000000000" pitchFamily="2" charset="-78"/>
              </a:rPr>
              <a:t>5- داود (ع)، </a:t>
            </a:r>
            <a:r>
              <a:rPr lang="fa-IR" sz="3000" dirty="0" smtClean="0">
                <a:solidFill>
                  <a:schemeClr val="tx1"/>
                </a:solidFill>
                <a:cs typeface="B Titr" panose="00000700000000000000" pitchFamily="2" charset="-78"/>
              </a:rPr>
              <a:t>زرد</a:t>
            </a:r>
            <a:r>
              <a:rPr lang="fa-IR" sz="3000" dirty="0">
                <a:solidFill>
                  <a:schemeClr val="tx1"/>
                </a:solidFill>
                <a:cs typeface="B Titr" panose="00000700000000000000" pitchFamily="2" charset="-78"/>
              </a:rPr>
              <a:t>6- عيسي (ع)، </a:t>
            </a:r>
            <a:r>
              <a:rPr lang="fa-IR" sz="3000" dirty="0" smtClean="0">
                <a:solidFill>
                  <a:schemeClr val="tx1"/>
                </a:solidFill>
                <a:cs typeface="B Titr" panose="00000700000000000000" pitchFamily="2" charset="-78"/>
              </a:rPr>
              <a:t>سياه</a:t>
            </a:r>
            <a:r>
              <a:rPr lang="fa-IR" sz="3000" dirty="0">
                <a:solidFill>
                  <a:schemeClr val="tx1"/>
                </a:solidFill>
                <a:cs typeface="B Titr" panose="00000700000000000000" pitchFamily="2" charset="-78"/>
              </a:rPr>
              <a:t>7  - محمد (ع)، </a:t>
            </a:r>
            <a:r>
              <a:rPr lang="fa-IR" sz="3000" dirty="0" smtClean="0">
                <a:solidFill>
                  <a:schemeClr val="tx1"/>
                </a:solidFill>
                <a:cs typeface="B Titr" panose="00000700000000000000" pitchFamily="2" charset="-78"/>
              </a:rPr>
              <a:t>سبز </a:t>
            </a:r>
            <a:r>
              <a:rPr lang="fa-IR" sz="3000" dirty="0">
                <a:solidFill>
                  <a:schemeClr val="tx1"/>
                </a:solidFill>
                <a:cs typeface="B Titr" panose="00000700000000000000" pitchFamily="2" charset="-78"/>
              </a:rPr>
              <a:t>درخشان</a:t>
            </a:r>
            <a:endParaRPr lang="en-US" sz="3000"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r>
              <a:rPr lang="fa-IR" dirty="0" smtClean="0">
                <a:solidFill>
                  <a:schemeClr val="tx1"/>
                </a:solidFill>
                <a:cs typeface="B Titr" panose="00000700000000000000" pitchFamily="2" charset="-78"/>
              </a:rPr>
              <a:t>                                    </a:t>
            </a: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a:p>
            <a:pPr marL="0" indent="0" algn="r" rtl="1">
              <a:buNone/>
            </a:pPr>
            <a:endParaRPr lang="fa-IR" dirty="0">
              <a:solidFill>
                <a:schemeClr val="tx1"/>
              </a:solidFill>
              <a:cs typeface="B Titr" panose="00000700000000000000" pitchFamily="2" charset="-78"/>
            </a:endParaRPr>
          </a:p>
        </p:txBody>
      </p:sp>
    </p:spTree>
    <p:extLst>
      <p:ext uri="{BB962C8B-B14F-4D97-AF65-F5344CB8AC3E}">
        <p14:creationId xmlns:p14="http://schemas.microsoft.com/office/powerpoint/2010/main" val="1378620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70660" y="1091642"/>
            <a:ext cx="7410016" cy="3881437"/>
          </a:xfrm>
          <a:prstGeom prst="rect">
            <a:avLst/>
          </a:prstGeom>
        </p:spPr>
      </p:pic>
    </p:spTree>
    <p:extLst>
      <p:ext uri="{BB962C8B-B14F-4D97-AF65-F5344CB8AC3E}">
        <p14:creationId xmlns:p14="http://schemas.microsoft.com/office/powerpoint/2010/main" val="137261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9670" y="1270000"/>
            <a:ext cx="10692632" cy="3451952"/>
          </a:xfrm>
          <a:prstGeom prst="rect">
            <a:avLst/>
          </a:prstGeom>
        </p:spPr>
      </p:pic>
    </p:spTree>
    <p:extLst>
      <p:ext uri="{BB962C8B-B14F-4D97-AF65-F5344CB8AC3E}">
        <p14:creationId xmlns:p14="http://schemas.microsoft.com/office/powerpoint/2010/main" val="1645216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49473" y="174378"/>
            <a:ext cx="4558909" cy="6071638"/>
          </a:xfrm>
          <a:prstGeom prst="rect">
            <a:avLst/>
          </a:prstGeom>
        </p:spPr>
      </p:pic>
    </p:spTree>
    <p:extLst>
      <p:ext uri="{BB962C8B-B14F-4D97-AF65-F5344CB8AC3E}">
        <p14:creationId xmlns:p14="http://schemas.microsoft.com/office/powerpoint/2010/main" val="195368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cs typeface="B Titr" panose="00000700000000000000" pitchFamily="2" charset="-78"/>
              </a:rPr>
              <a:t>رنگ های اصلی</a:t>
            </a:r>
            <a:endParaRPr lang="en-US" dirty="0">
              <a:solidFill>
                <a:srgbClr val="FF0000"/>
              </a:solidFill>
              <a:cs typeface="B Titr" panose="00000700000000000000" pitchFamily="2" charset="-78"/>
            </a:endParaRPr>
          </a:p>
        </p:txBody>
      </p:sp>
      <p:pic>
        <p:nvPicPr>
          <p:cNvPr id="6" name="Content Placeholder 5"/>
          <p:cNvPicPr>
            <a:picLocks noGrp="1" noChangeAspect="1"/>
          </p:cNvPicPr>
          <p:nvPr>
            <p:ph idx="1"/>
          </p:nvPr>
        </p:nvPicPr>
        <p:blipFill>
          <a:blip r:embed="rId2"/>
          <a:stretch>
            <a:fillRect/>
          </a:stretch>
        </p:blipFill>
        <p:spPr>
          <a:xfrm>
            <a:off x="1571224" y="1519708"/>
            <a:ext cx="7263684" cy="5035638"/>
          </a:xfrm>
          <a:prstGeom prst="rect">
            <a:avLst/>
          </a:prstGeom>
        </p:spPr>
      </p:pic>
    </p:spTree>
    <p:extLst>
      <p:ext uri="{BB962C8B-B14F-4D97-AF65-F5344CB8AC3E}">
        <p14:creationId xmlns:p14="http://schemas.microsoft.com/office/powerpoint/2010/main" val="1874545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77333" y="306030"/>
            <a:ext cx="8337877" cy="6448685"/>
          </a:xfrm>
          <a:prstGeom prst="rect">
            <a:avLst/>
          </a:prstGeom>
        </p:spPr>
      </p:pic>
    </p:spTree>
    <p:extLst>
      <p:ext uri="{BB962C8B-B14F-4D97-AF65-F5344CB8AC3E}">
        <p14:creationId xmlns:p14="http://schemas.microsoft.com/office/powerpoint/2010/main" val="2537346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4830" y="1015944"/>
            <a:ext cx="7615226" cy="5082483"/>
          </a:xfrm>
          <a:prstGeom prst="rect">
            <a:avLst/>
          </a:prstGeom>
        </p:spPr>
      </p:pic>
    </p:spTree>
    <p:extLst>
      <p:ext uri="{BB962C8B-B14F-4D97-AF65-F5344CB8AC3E}">
        <p14:creationId xmlns:p14="http://schemas.microsoft.com/office/powerpoint/2010/main" val="3705975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9327" y="609600"/>
            <a:ext cx="6863145" cy="5991189"/>
          </a:xfrm>
          <a:prstGeom prst="rect">
            <a:avLst/>
          </a:prstGeom>
        </p:spPr>
      </p:pic>
    </p:spTree>
    <p:extLst>
      <p:ext uri="{BB962C8B-B14F-4D97-AF65-F5344CB8AC3E}">
        <p14:creationId xmlns:p14="http://schemas.microsoft.com/office/powerpoint/2010/main" val="317480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45866" y="609600"/>
            <a:ext cx="7009491" cy="5865973"/>
          </a:xfrm>
          <a:prstGeom prst="rect">
            <a:avLst/>
          </a:prstGeom>
        </p:spPr>
      </p:pic>
    </p:spTree>
    <p:extLst>
      <p:ext uri="{BB962C8B-B14F-4D97-AF65-F5344CB8AC3E}">
        <p14:creationId xmlns:p14="http://schemas.microsoft.com/office/powerpoint/2010/main" val="161464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00380" y="425002"/>
            <a:ext cx="6350576" cy="6028925"/>
          </a:xfrm>
          <a:prstGeom prst="rect">
            <a:avLst/>
          </a:prstGeom>
        </p:spPr>
      </p:pic>
    </p:spTree>
    <p:extLst>
      <p:ext uri="{BB962C8B-B14F-4D97-AF65-F5344CB8AC3E}">
        <p14:creationId xmlns:p14="http://schemas.microsoft.com/office/powerpoint/2010/main" val="353157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cs typeface="B Titr" panose="00000700000000000000" pitchFamily="2" charset="-78"/>
              </a:rPr>
              <a:t>رنگ های فرعی</a:t>
            </a:r>
            <a:endParaRPr lang="en-US"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231279" y="1764407"/>
            <a:ext cx="8042723" cy="4378816"/>
          </a:xfrm>
          <a:prstGeom prst="rect">
            <a:avLst/>
          </a:prstGeom>
        </p:spPr>
      </p:pic>
    </p:spTree>
    <p:extLst>
      <p:ext uri="{BB962C8B-B14F-4D97-AF65-F5344CB8AC3E}">
        <p14:creationId xmlns:p14="http://schemas.microsoft.com/office/powerpoint/2010/main" val="370686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4709" y="333255"/>
            <a:ext cx="6478073" cy="6524745"/>
          </a:xfrm>
          <a:prstGeom prst="rect">
            <a:avLst/>
          </a:prstGeom>
        </p:spPr>
      </p:pic>
    </p:spTree>
    <p:extLst>
      <p:ext uri="{BB962C8B-B14F-4D97-AF65-F5344CB8AC3E}">
        <p14:creationId xmlns:p14="http://schemas.microsoft.com/office/powerpoint/2010/main" val="308264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37645" y="167425"/>
            <a:ext cx="8076046" cy="6846073"/>
          </a:xfrm>
          <a:prstGeom prst="rect">
            <a:avLst/>
          </a:prstGeom>
        </p:spPr>
      </p:pic>
    </p:spTree>
    <p:extLst>
      <p:ext uri="{BB962C8B-B14F-4D97-AF65-F5344CB8AC3E}">
        <p14:creationId xmlns:p14="http://schemas.microsoft.com/office/powerpoint/2010/main" val="294549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6828" y="136672"/>
            <a:ext cx="7624293" cy="6495948"/>
          </a:xfrm>
          <a:prstGeom prst="rect">
            <a:avLst/>
          </a:prstGeom>
        </p:spPr>
      </p:pic>
    </p:spTree>
    <p:extLst>
      <p:ext uri="{BB962C8B-B14F-4D97-AF65-F5344CB8AC3E}">
        <p14:creationId xmlns:p14="http://schemas.microsoft.com/office/powerpoint/2010/main" val="56280261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144</TotalTime>
  <Words>321</Words>
  <Application>Microsoft Office PowerPoint</Application>
  <PresentationFormat>Widescreen</PresentationFormat>
  <Paragraphs>31</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B Lotus</vt:lpstr>
      <vt:lpstr>B Titr</vt:lpstr>
      <vt:lpstr>Tahoma</vt:lpstr>
      <vt:lpstr>Trebuchet MS</vt:lpstr>
      <vt:lpstr>Wingdings 3</vt:lpstr>
      <vt:lpstr>Facet</vt:lpstr>
      <vt:lpstr>PowerPoint Presentation</vt:lpstr>
      <vt:lpstr>با سلام خدمت دانشجوها وآرزوی سلامتی در این روزهای سخت بیماری در کشورمان امیدوارم این روزهای نامیمون هرچه سریعتر پایان پذیرد. کلاس ما کاربرد یا کارگاه هنر می باشد . لاجرم ابتدا باید با خود هنر و متریالهای آن اشنا شویم.مطالب ارائه شده را با دقت مطالعه نمایید.در تدریس های آینده ادامه مطالب تدریس خواهد شد. </vt:lpstr>
      <vt:lpstr>رنگ شناسی</vt:lpstr>
      <vt:lpstr>رنگ های اصلی</vt:lpstr>
      <vt:lpstr>PowerPoint Presentation</vt:lpstr>
      <vt:lpstr>رنگ های فرعی</vt:lpstr>
      <vt:lpstr>PowerPoint Presentation</vt:lpstr>
      <vt:lpstr>PowerPoint Presentation</vt:lpstr>
      <vt:lpstr>PowerPoint Presentation</vt:lpstr>
      <vt:lpstr>چرخه رنگ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تونالیته</vt:lpstr>
      <vt:lpstr>هارمونی</vt:lpstr>
      <vt:lpstr>خوشبینی  دوستانه  هیجان  خلاق  اعتماد  صلح امیز تعادل</vt:lpstr>
      <vt:lpstr>PowerPoint Presentation</vt:lpstr>
      <vt:lpstr>روانشناسی رنگ ها</vt:lpstr>
      <vt:lpstr>PowerPoint Presentation</vt:lpstr>
      <vt:lpstr>PowerPoint Presentation</vt:lpstr>
      <vt:lpstr>قرمز:  مشاهده قرمز فشار خون و ضربان قلب را بالا می برد. در عین حال اشتها را نیز زیاد می کند. اگر دقت کرده باشید می بینید که در بسیاری از رستورانها از این رنگ استفاده می کنند. بنا براین بهترین گزینه برای رنگ کردن اتاق غذاخوری است.</vt:lpstr>
      <vt:lpstr>نارنجی:  خصوصیاتی شبیه قرمز دارد اما در عین حال حس گرما و صمیمت ایجاد می کند. می توانید در اتاق نشیمن و جایی که افراد خانواده دور هم جمع می شوند از آن استفاده کنید.</vt:lpstr>
      <vt:lpstr>زرد:  آفتابی و روشن و می تواند در اتاق های خانوادگی مورد استفاده قرار بگیرد. همچنین برای پر نور جلوه دادن فضاهای کم نور مثل راهرو و کوریدور نیز مناسب است.</vt:lpstr>
      <vt:lpstr>آبی:  رنگ آرامبخش، تسکین دهنده، ریلکس کننده. به همین دلیل پزشکان سعی می کنند در مطب خود از این رنگ بیشتر استفاده کنند. بهتر است در اتاق خواب و سرویس بهداشتی حمام و دستشویی مورد استفاده قرار بگیرد. از آنجایی که جلوی اشتها را می گیرد، برای اتاق غذاخوری مناسب نیست.</vt:lpstr>
      <vt:lpstr>سبز:  رنگ چند منظوره: هم می تواند گرما و حرارت ایجاد کند هم آرامش و خوشی. سبز همان احساسات آبی را در بر دارد با این تفاوت که قدری گرم تر و انعطاف پذیرتر است. باز هم اگر دقت کرده باشید می بینید که در اتاق عمل از این رنگ استفاده می کنند. سبز کمرنگ برای اتاق خواب و نشیمن مناسب است و ترکیب های پر رنگ تر برای آشپزخانه و غذاخوری خوب است. این رنگ در ارتباط با غذا و سلامتی هم هست.</vt:lpstr>
      <vt:lpstr>بنفش:  کسانی که طرفدار این رنگ هستند می توانند از آن در اتاق مطالعه و غذا خوری استفاده کنند. والدین می توانند فضای بازی بچه هایی که این رنگ را دوست دارند استفاده کنند.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رنگ شناسی</dc:title>
  <dc:creator>Espinas</dc:creator>
  <cp:lastModifiedBy>Espinas</cp:lastModifiedBy>
  <cp:revision>16</cp:revision>
  <dcterms:created xsi:type="dcterms:W3CDTF">2018-04-19T15:52:06Z</dcterms:created>
  <dcterms:modified xsi:type="dcterms:W3CDTF">2020-03-07T21:47:30Z</dcterms:modified>
</cp:coreProperties>
</file>