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4CA80-D9A5-4FDD-B34D-5C801AE5F556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AFAF-0348-439C-A2E1-73B29209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060F4-39E6-4239-9D2C-87E6ABA1DCF4}" type="slidenum">
              <a:rPr lang="ar-SA"/>
              <a:pPr/>
              <a:t>1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42091-0185-4AE2-AFF7-AD4F87159D51}" type="slidenum">
              <a:rPr lang="ar-SA"/>
              <a:pPr/>
              <a:t>11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D68F2-64B4-45C3-A10A-159E5D645335}" type="slidenum">
              <a:rPr lang="ar-SA"/>
              <a:pPr/>
              <a:t>12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29DF-2B4C-4527-AD68-AF518B71701D}" type="slidenum">
              <a:rPr lang="ar-SA"/>
              <a:pPr/>
              <a:t>13</a:t>
            </a:fld>
            <a:endParaRPr 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F1BEC-4FC9-486D-A0A9-C2D5A50A8E44}" type="slidenum">
              <a:rPr lang="ar-SA"/>
              <a:pPr/>
              <a:t>14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9DD98-FDDA-40A6-8F7E-812D70AC9C09}" type="slidenum">
              <a:rPr lang="ar-SA"/>
              <a:pPr/>
              <a:t>15</a:t>
            </a:fld>
            <a:endParaRPr 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03CB2-A517-47A9-A09F-9D124964F4A9}" type="slidenum">
              <a:rPr lang="ar-SA"/>
              <a:pPr/>
              <a:t>16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C32A4-0DE5-4670-AC7A-5B0BAACEB724}" type="slidenum">
              <a:rPr lang="ar-SA"/>
              <a:pPr/>
              <a:t>17</a:t>
            </a:fld>
            <a:endParaRPr 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C44F5-F8BC-4C3B-BF54-4EB30EDB9B2B}" type="slidenum">
              <a:rPr lang="ar-SA"/>
              <a:pPr/>
              <a:t>18</a:t>
            </a:fld>
            <a:endParaRPr lang="en-US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03BCF-C4A2-4130-9ED8-CF6FC031BF18}" type="slidenum">
              <a:rPr lang="ar-SA"/>
              <a:pPr/>
              <a:t>19</a:t>
            </a:fld>
            <a:endParaRPr 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C00E4-BCA6-4B5B-9CBD-D8AD3932EB4D}" type="slidenum">
              <a:rPr lang="ar-SA"/>
              <a:pPr/>
              <a:t>20</a:t>
            </a:fld>
            <a:endParaRPr lang="en-US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C16BE-696A-435D-A52C-B81ABB2B6D51}" type="slidenum">
              <a:rPr lang="ar-SA"/>
              <a:pPr/>
              <a:t>2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D41F3-4CAD-453F-BA7F-8539C60EB93C}" type="slidenum">
              <a:rPr lang="ar-SA"/>
              <a:pPr/>
              <a:t>21</a:t>
            </a:fld>
            <a:endParaRPr 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B94C-1643-4747-B6A1-F517DABE706F}" type="slidenum">
              <a:rPr lang="ar-SA"/>
              <a:pPr/>
              <a:t>22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34AB9-6BB5-4C7B-BD6C-B85628A494A7}" type="slidenum">
              <a:rPr lang="ar-SA"/>
              <a:pPr/>
              <a:t>23</a:t>
            </a:fld>
            <a:endParaRPr 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623F3-1720-4877-97F6-6A31F5A02209}" type="slidenum">
              <a:rPr lang="ar-SA"/>
              <a:pPr/>
              <a:t>24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EC7F9-F6B9-4A5C-BF70-F674FE2A62EA}" type="slidenum">
              <a:rPr lang="ar-SA"/>
              <a:pPr/>
              <a:t>25</a:t>
            </a:fld>
            <a:endParaRPr 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3B1D5-93C1-4C84-8D76-C9C918052229}" type="slidenum">
              <a:rPr lang="ar-SA"/>
              <a:pPr/>
              <a:t>26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A3A4-C3A9-4EDF-ACAF-5AF2CA63AB8B}" type="slidenum">
              <a:rPr lang="ar-SA"/>
              <a:pPr/>
              <a:t>27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731E8-ED9F-4E1F-B3D0-F7D48CB69EA1}" type="slidenum">
              <a:rPr lang="ar-SA"/>
              <a:pPr/>
              <a:t>28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89F93-FC9F-4068-8CE8-943651F72152}" type="slidenum">
              <a:rPr lang="ar-SA"/>
              <a:pPr/>
              <a:t>29</a:t>
            </a:fld>
            <a:endParaRPr 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28005-F740-4CAC-8FE2-C5632843F771}" type="slidenum">
              <a:rPr lang="ar-SA"/>
              <a:pPr/>
              <a:t>30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838D4-18C8-44D0-9E60-3BCD8DB6D154}" type="slidenum">
              <a:rPr lang="ar-SA"/>
              <a:pPr/>
              <a:t>4</a:t>
            </a:fld>
            <a:endParaRPr 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8141A-E613-47D1-BAB9-ED3BB14FC7BD}" type="slidenum">
              <a:rPr lang="ar-SA"/>
              <a:pPr/>
              <a:t>31</a:t>
            </a:fld>
            <a:endParaRPr 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9BFA1-D91C-48C8-BACF-356DCE78B72F}" type="slidenum">
              <a:rPr lang="ar-SA"/>
              <a:pPr/>
              <a:t>5</a:t>
            </a:fld>
            <a:endParaRPr 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FA8B0-ED6E-445A-9E1D-1DA4AECFFEBB}" type="slidenum">
              <a:rPr lang="ar-SA"/>
              <a:pPr/>
              <a:t>6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F504F-C4F7-4AAB-B550-7DBA6468E52D}" type="slidenum">
              <a:rPr lang="ar-SA"/>
              <a:pPr/>
              <a:t>7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D23B5-CF26-4A6D-850B-E8DBBC7210D6}" type="slidenum">
              <a:rPr lang="ar-SA"/>
              <a:pPr/>
              <a:t>8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6E119-65D5-4928-BC3C-99B506AD734F}" type="slidenum">
              <a:rPr lang="ar-SA"/>
              <a:pPr/>
              <a:t>9</a:t>
            </a:fld>
            <a:endParaRPr 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7F09B-EBE4-4B72-AFFE-726B5E5B78EF}" type="slidenum">
              <a:rPr lang="ar-SA"/>
              <a:pPr/>
              <a:t>10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9144000" cy="3705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a-IR" sz="9600" dirty="0" smtClean="0">
                <a:cs typeface="2 Compset" pitchFamily="2" charset="-78"/>
              </a:rPr>
              <a:t>بهداشت فردي </a:t>
            </a:r>
            <a:endParaRPr lang="en-US" sz="9600" dirty="0" smtClean="0">
              <a:cs typeface="2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دستگاه تنفس 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1-</a:t>
            </a:r>
            <a:r>
              <a:rPr lang="fa-IR" smtClean="0"/>
              <a:t> عدم اعتياد به دخانيات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2-</a:t>
            </a:r>
            <a:r>
              <a:rPr lang="fa-IR" smtClean="0"/>
              <a:t> رعايت مسائل بهداشتي در محل سكونت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3-</a:t>
            </a:r>
            <a:r>
              <a:rPr lang="fa-IR" smtClean="0"/>
              <a:t> پيشگيري از بيماريهاي عفوني و درمان بموقع آنها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4-</a:t>
            </a:r>
            <a:r>
              <a:rPr lang="fa-IR" smtClean="0"/>
              <a:t> استفاده از رژيم غذايی  مناسب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5-</a:t>
            </a:r>
            <a:r>
              <a:rPr lang="fa-IR" smtClean="0"/>
              <a:t> رعايت اصول بهداشت فردي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6-</a:t>
            </a:r>
            <a:r>
              <a:rPr lang="fa-IR" smtClean="0"/>
              <a:t> و ............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" y="587375"/>
            <a:ext cx="86868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a-IR" sz="3600" smtClean="0">
                <a:solidFill>
                  <a:srgbClr val="FF6600"/>
                </a:solidFill>
              </a:rPr>
              <a:t>دستگاه گوارش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/>
              <a:t>از دو بخش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>
                <a:solidFill>
                  <a:srgbClr val="FF6600"/>
                </a:solidFill>
              </a:rPr>
              <a:t>لوله گوارش</a:t>
            </a:r>
            <a:r>
              <a:rPr lang="fa-IR" sz="3600" smtClean="0"/>
              <a:t> و</a:t>
            </a:r>
            <a:r>
              <a:rPr lang="fa-IR" sz="3600" smtClean="0">
                <a:solidFill>
                  <a:srgbClr val="FF0000"/>
                </a:solidFill>
              </a:rPr>
              <a:t> </a:t>
            </a:r>
            <a:r>
              <a:rPr lang="fa-IR" sz="3600" smtClean="0">
                <a:solidFill>
                  <a:srgbClr val="FF6600"/>
                </a:solidFill>
              </a:rPr>
              <a:t>غدد ضميمه</a:t>
            </a:r>
            <a:r>
              <a:rPr lang="fa-IR" sz="3600" smtClean="0">
                <a:solidFill>
                  <a:srgbClr val="FF0000"/>
                </a:solidFill>
              </a:rPr>
              <a:t> </a:t>
            </a:r>
            <a:r>
              <a:rPr lang="fa-IR" sz="3600" smtClean="0"/>
              <a:t>(غدد بزاقي – كبد و لوزالمعده) تشكيل شده است </a:t>
            </a:r>
          </a:p>
          <a:p>
            <a:pPr eaLnBrk="1" hangingPunct="1">
              <a:buFontTx/>
              <a:buNone/>
            </a:pPr>
            <a:endParaRPr lang="fa-IR" sz="3600" smtClean="0"/>
          </a:p>
          <a:p>
            <a:pPr eaLnBrk="1" hangingPunct="1">
              <a:buFontTx/>
              <a:buNone/>
            </a:pPr>
            <a:endParaRPr lang="fa-IR" sz="3600" smtClean="0"/>
          </a:p>
        </p:txBody>
      </p:sp>
      <p:pic>
        <p:nvPicPr>
          <p:cNvPr id="74755" name="Picture 3" descr="Diges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37671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digestive-tr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2205038"/>
            <a:ext cx="3886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دستگاه گوارش 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557338"/>
            <a:ext cx="8686800" cy="4997450"/>
          </a:xfrm>
        </p:spPr>
        <p:txBody>
          <a:bodyPr>
            <a:normAutofit lnSpcReduction="10000"/>
          </a:bodyPr>
          <a:lstStyle/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خوردن غذاهاي متوازن و سالم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جويدن كامل غذا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صبحانه بايد كامل ، نهار متعادل و شام سبك باشد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غذا متناسب با وضع و شرايط جسماني مصرف شود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پرهيز از غذاهاي زياد برشته و سرخ كرده ، فست فود ، پفک ، چیپس ، کنسرو شده ها  و ...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6-</a:t>
            </a:r>
            <a:r>
              <a:rPr lang="fa-IR" dirty="0" smtClean="0"/>
              <a:t> اجتناب از نوشيدن مايعات  زياد گرم و يا سرد و گاز دار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7-</a:t>
            </a:r>
            <a:r>
              <a:rPr lang="fa-IR" dirty="0" smtClean="0"/>
              <a:t> و موارد ديگر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/>
            <a:r>
              <a:rPr lang="fa-IR" smtClean="0"/>
              <a:t>ساختمان دستگاه  گردش خون 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86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2400" smtClean="0"/>
              <a:t>    دستگاه گردش خون از </a:t>
            </a:r>
            <a:r>
              <a:rPr lang="fa-IR" sz="2400" smtClean="0">
                <a:solidFill>
                  <a:srgbClr val="FFCC00"/>
                </a:solidFill>
              </a:rPr>
              <a:t>قلب</a:t>
            </a:r>
            <a:r>
              <a:rPr lang="fa-IR" sz="2400" smtClean="0"/>
              <a:t>، </a:t>
            </a:r>
            <a:r>
              <a:rPr lang="fa-IR" sz="2400" smtClean="0">
                <a:solidFill>
                  <a:srgbClr val="FFCC00"/>
                </a:solidFill>
              </a:rPr>
              <a:t>سرخرگها</a:t>
            </a:r>
            <a:r>
              <a:rPr lang="fa-IR" sz="2400" smtClean="0"/>
              <a:t> و </a:t>
            </a:r>
            <a:r>
              <a:rPr lang="fa-IR" sz="2400" smtClean="0">
                <a:solidFill>
                  <a:srgbClr val="FFCC00"/>
                </a:solidFill>
              </a:rPr>
              <a:t>سيا هرگها</a:t>
            </a:r>
            <a:r>
              <a:rPr lang="fa-IR" sz="2400" smtClean="0"/>
              <a:t> تشكيل شده است قلب عضوي است ماهيچه اي تقريبا به اندازه مشت بسته كه درون كيسه ظريفي به نام </a:t>
            </a:r>
            <a:r>
              <a:rPr lang="fa-IR" sz="2400" smtClean="0">
                <a:solidFill>
                  <a:srgbClr val="FFCC00"/>
                </a:solidFill>
              </a:rPr>
              <a:t>آبشامه</a:t>
            </a:r>
            <a:r>
              <a:rPr lang="fa-IR" sz="2400" smtClean="0"/>
              <a:t> قرار دارد درون قلب 4 حفره وجود دارد كه دو تاي بالايي </a:t>
            </a:r>
            <a:r>
              <a:rPr lang="fa-IR" sz="2400" smtClean="0">
                <a:solidFill>
                  <a:srgbClr val="FFCC00"/>
                </a:solidFill>
              </a:rPr>
              <a:t>دهليز </a:t>
            </a:r>
            <a:r>
              <a:rPr lang="fa-IR" sz="2400" smtClean="0"/>
              <a:t>و دوتاي پائيني </a:t>
            </a:r>
            <a:r>
              <a:rPr lang="fa-IR" sz="2400" smtClean="0">
                <a:solidFill>
                  <a:srgbClr val="FFCC00"/>
                </a:solidFill>
              </a:rPr>
              <a:t>بطن </a:t>
            </a:r>
            <a:r>
              <a:rPr lang="fa-IR" sz="2400" smtClean="0"/>
              <a:t>ناميده   مي شود </a:t>
            </a:r>
            <a:endParaRPr lang="en-US" sz="2400" smtClean="0"/>
          </a:p>
        </p:txBody>
      </p:sp>
      <p:pic>
        <p:nvPicPr>
          <p:cNvPr id="76804" name="Picture 4" descr="fg02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500438"/>
            <a:ext cx="37449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He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00438"/>
            <a:ext cx="3059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23850" y="115888"/>
            <a:ext cx="8064500" cy="5832475"/>
          </a:xfrm>
          <a:prstGeom prst="rect">
            <a:avLst/>
          </a:prstGeom>
          <a:solidFill>
            <a:schemeClr val="tx1">
              <a:alpha val="7294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87043" name="Picture 3" descr="circ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187325"/>
            <a:ext cx="43005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55650" y="6164263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b="1">
                <a:solidFill>
                  <a:srgbClr val="FF6600"/>
                </a:solidFill>
                <a:latin typeface="Times New Roman" pitchFamily="18" charset="0"/>
                <a:cs typeface="Titr" pitchFamily="2" charset="-78"/>
              </a:rPr>
              <a:t>دستگاه گردش خون </a:t>
            </a: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tr" pitchFamily="2" charset="-78"/>
              </a:rPr>
              <a:t>(blood circulation)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2107330">
            <a:off x="8243888" y="18891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Titr" pitchFamily="2" charset="-78"/>
              </a:rPr>
              <a:t>ادامه </a:t>
            </a:r>
            <a:endParaRPr lang="en-US" sz="2400">
              <a:cs typeface="Titr" pitchFamily="2" charset="-78"/>
            </a:endParaRPr>
          </a:p>
        </p:txBody>
      </p:sp>
      <p:pic>
        <p:nvPicPr>
          <p:cNvPr id="87046" name="Picture 6" descr="figurelarge11-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381635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fa-IR" sz="4000" smtClean="0"/>
              <a:t>اهم مراقبتهاي بهداشتي از دستگاه گردش خون </a:t>
            </a:r>
            <a:endParaRPr lang="en-US" sz="400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</a:t>
            </a:r>
            <a:r>
              <a:rPr lang="fa-IR" sz="2400" dirty="0" smtClean="0"/>
              <a:t>عدم افراط در مصرف غذاهاي چرب، پر نمك و قندي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2-</a:t>
            </a:r>
            <a:r>
              <a:rPr lang="fa-IR" sz="2400" dirty="0" smtClean="0"/>
              <a:t> پرهيز از پرخوري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3-</a:t>
            </a:r>
            <a:r>
              <a:rPr lang="fa-IR" sz="2400" dirty="0" smtClean="0"/>
              <a:t> خود داري از مصرف مواد محرك و مواد مخدر ( اعم از سیگار ، قلیان و..)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4-</a:t>
            </a:r>
            <a:r>
              <a:rPr lang="fa-IR" sz="2400" dirty="0" smtClean="0"/>
              <a:t> </a:t>
            </a:r>
            <a:r>
              <a:rPr lang="fa-IR" sz="2400" dirty="0"/>
              <a:t> </a:t>
            </a:r>
            <a:r>
              <a:rPr lang="fa-IR" sz="2400" dirty="0" smtClean="0"/>
              <a:t>داشتن تحرک و ورزش مناسب 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5-</a:t>
            </a:r>
            <a:r>
              <a:rPr lang="fa-IR" sz="2400" dirty="0" smtClean="0"/>
              <a:t> پيشگيري از بيماريهاي عفوني با مراجعه بموقع به پزشک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6-</a:t>
            </a:r>
            <a:r>
              <a:rPr lang="fa-IR" sz="2400" dirty="0" smtClean="0"/>
              <a:t> برخورداري از استراحت كافي و مراقبتهاي پزشكي ( آزمایش های سالیانه و کنترل قند ، چربی و... بخصوص افرادی که سابقه مثبت فامیلی دارند )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7-</a:t>
            </a:r>
            <a:r>
              <a:rPr lang="fa-IR" sz="2400" dirty="0" smtClean="0"/>
              <a:t> حفظ خونسردی ودوری از موارد وافکار استرس زا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/>
              <a:t>8- توجه به بدخیمی ها ، بخصوص افرادی که سابقه مثبت در فامیل درجه اول دارند )</a:t>
            </a:r>
            <a:endParaRPr lang="en-US" sz="2400" dirty="0" smtClean="0"/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8-</a:t>
            </a:r>
            <a:r>
              <a:rPr lang="fa-IR" sz="2400" dirty="0" smtClean="0"/>
              <a:t> و موارد  متعدد ديگر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/>
            <a:r>
              <a:rPr lang="fa-IR" smtClean="0"/>
              <a:t>ساختمان دستگاه اداري 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35063"/>
            <a:ext cx="8748713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mtClean="0"/>
              <a:t>    دستگاه اداري شامل دو كليه ، دو حالب (ميزناي)، مثانه و پيشابراه است دفع مواد زايد مهمترين وظيفه دستگاه اداري است  </a:t>
            </a:r>
            <a:endParaRPr lang="en-US" smtClean="0"/>
          </a:p>
        </p:txBody>
      </p:sp>
      <p:pic>
        <p:nvPicPr>
          <p:cNvPr id="79876" name="Picture 4" descr="1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81300"/>
            <a:ext cx="44640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A4uri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2781300"/>
            <a:ext cx="233203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اهم مراقبتهاي دستگاه اداري 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رعايت بهداشت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استراحت، خواب كافي و پرهيز از خستگي و همچنين پرهيز از عدم تحرك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اجتناب از مصرف بي رويه پروتئين ونمک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پيشگيري از ابتلا به بيماريهاي عفوني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مصون نگهداشتن كليه ها از سرما و ضربه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fa-IR" sz="3600" smtClean="0"/>
              <a:t>ساختمان دستگاه تناسلي </a:t>
            </a:r>
            <a:endParaRPr lang="en-US" sz="36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525962"/>
          </a:xfrm>
        </p:spPr>
        <p:txBody>
          <a:bodyPr/>
          <a:lstStyle/>
          <a:p>
            <a:pPr algn="just" eaLnBrk="1" hangingPunct="1"/>
            <a:r>
              <a:rPr lang="fa-IR" sz="2200" smtClean="0"/>
              <a:t>دستگاه تناسلي در مرد و زن از دو قسمت خارجي و داخلي تشكيل شده است . </a:t>
            </a:r>
          </a:p>
          <a:p>
            <a:pPr algn="just" eaLnBrk="1" hangingPunct="1"/>
            <a:r>
              <a:rPr lang="fa-IR" sz="2200" smtClean="0"/>
              <a:t>دستگاه تناسلي خارجي مردان شامل آلت تناسلي و كيسه بيضه و قسمت داخلي شامل بيضه ها ، يك رشته مجاري و غدد ضميمه مي باشد. قسمت خارجي دستگاه تناسلي زنان را مجموعا فرج مي نامندو قسمت داخلي آن شامل مهبل ، رحم ، لوله هاي رحمي و تخمدان مي باشد </a:t>
            </a:r>
            <a:endParaRPr lang="en-US" sz="2200" smtClean="0"/>
          </a:p>
        </p:txBody>
      </p:sp>
      <p:pic>
        <p:nvPicPr>
          <p:cNvPr id="81924" name="Picture 4" descr="j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716338"/>
            <a:ext cx="35274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16338"/>
            <a:ext cx="3600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04825" y="6308725"/>
            <a:ext cx="8604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solidFill>
                  <a:srgbClr val="FF6600"/>
                </a:solidFill>
                <a:cs typeface="Titr" pitchFamily="2" charset="-78"/>
              </a:rPr>
              <a:t>دستگاه داخلی تناسلی زنانه                دستگاه داخلی تناسلی مردانه </a:t>
            </a:r>
            <a:endParaRPr lang="en-US" sz="2400">
              <a:solidFill>
                <a:srgbClr val="FF6600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  <p:bldP spid="81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 rot="2107330">
            <a:off x="8027988" y="234950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Titr" pitchFamily="2" charset="-78"/>
              </a:rPr>
              <a:t>ادامه </a:t>
            </a:r>
            <a:endParaRPr lang="en-US" sz="2400">
              <a:cs typeface="Titr" pitchFamily="2" charset="-78"/>
            </a:endParaRPr>
          </a:p>
        </p:txBody>
      </p:sp>
      <p:pic>
        <p:nvPicPr>
          <p:cNvPr id="82948" name="Picture 4" descr="قثب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47725"/>
            <a:ext cx="41052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'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36613"/>
            <a:ext cx="4248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331913" y="5661025"/>
            <a:ext cx="6335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240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4925" y="51577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solidFill>
                  <a:srgbClr val="FF6600"/>
                </a:solidFill>
                <a:cs typeface="Titr" pitchFamily="2" charset="-78"/>
              </a:rPr>
              <a:t>موقعيت دستگاه تناسلی داخلی مردانه        موقعيت دستگاه تناسلی داخلی زنانه </a:t>
            </a:r>
            <a:endParaRPr lang="en-US" sz="2400">
              <a:solidFill>
                <a:srgbClr val="FF6600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86800" cy="59039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3600" smtClean="0"/>
              <a:t>   </a:t>
            </a:r>
            <a:r>
              <a:rPr lang="fa-IR" sz="3600" smtClean="0">
                <a:solidFill>
                  <a:srgbClr val="FF6600"/>
                </a:solidFill>
              </a:rPr>
              <a:t>بهداشت ناخن :</a:t>
            </a:r>
            <a:r>
              <a:rPr lang="fa-IR" sz="3600" smtClean="0"/>
              <a:t> </a:t>
            </a:r>
            <a:r>
              <a:rPr lang="fa-IR" sz="3600" smtClean="0">
                <a:solidFill>
                  <a:srgbClr val="FFCC00"/>
                </a:solidFill>
              </a:rPr>
              <a:t>اندازه</a:t>
            </a:r>
            <a:r>
              <a:rPr lang="fa-IR" sz="3600" smtClean="0"/>
              <a:t> ناخن بايد به اندازه اي باشد كه مانع از كار انگشتان نگردد. </a:t>
            </a:r>
            <a:r>
              <a:rPr lang="fa-IR" sz="3600" smtClean="0">
                <a:solidFill>
                  <a:srgbClr val="FFCC00"/>
                </a:solidFill>
              </a:rPr>
              <a:t>پوست اطراف ناخن</a:t>
            </a:r>
            <a:r>
              <a:rPr lang="fa-IR" sz="3600" smtClean="0"/>
              <a:t> بايد نرم و بدون ترك نگه داشته شود. </a:t>
            </a:r>
            <a:r>
              <a:rPr lang="fa-IR" sz="3600" smtClean="0">
                <a:solidFill>
                  <a:srgbClr val="FFCC00"/>
                </a:solidFill>
              </a:rPr>
              <a:t>ريشه هاي اطراف</a:t>
            </a:r>
            <a:r>
              <a:rPr lang="fa-IR" sz="3600" smtClean="0"/>
              <a:t> ناخن نبايد به وسيله دندان يا قيچي بريده شود ناخنها را نبايد جويد</a:t>
            </a:r>
            <a:endParaRPr lang="en-US" sz="3600" smtClean="0"/>
          </a:p>
        </p:txBody>
      </p:sp>
      <p:pic>
        <p:nvPicPr>
          <p:cNvPr id="1027" name="Picture 3" descr="C:\Users\meibodi\Desktop\کارگاه بهداشت فردی وگروهی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9735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/>
              <a:t>اهم مراقبتهاي دستگاه تناسلي 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68413"/>
            <a:ext cx="8686800" cy="5257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1-</a:t>
            </a:r>
            <a:r>
              <a:rPr lang="fa-IR" sz="2400" smtClean="0"/>
              <a:t> نظافت شخصي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2-</a:t>
            </a:r>
            <a:r>
              <a:rPr lang="fa-IR" sz="2400" smtClean="0"/>
              <a:t> روابط زناشوئي متعادل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3-</a:t>
            </a:r>
            <a:r>
              <a:rPr lang="fa-IR" sz="2400" smtClean="0"/>
              <a:t> عدم ازدواج در سن پائين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4-</a:t>
            </a:r>
            <a:r>
              <a:rPr lang="fa-IR" sz="2400" smtClean="0"/>
              <a:t> رعايت رژيم غذائي مناسب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5-</a:t>
            </a:r>
            <a:r>
              <a:rPr lang="fa-IR" sz="2400" smtClean="0"/>
              <a:t> خواب ، استراحت ،  ورزش و تفريحات سالم كافي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6-</a:t>
            </a:r>
            <a:r>
              <a:rPr lang="fa-IR" sz="2400" smtClean="0"/>
              <a:t> خود داري از شنا در آبهائي كه احتمال آلودگي آنها مي رود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7-</a:t>
            </a:r>
            <a:r>
              <a:rPr lang="fa-IR" sz="2400" smtClean="0"/>
              <a:t> مراجعه سريع به پزشك در صورت مشاهده هر گونه ناراحتي و موارد غير طبيعي اين دستگاه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8-</a:t>
            </a:r>
            <a:r>
              <a:rPr lang="fa-IR" sz="2400" smtClean="0"/>
              <a:t> استراحت ، خواب و غذاي مناسب هنگام قاعدگي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9-</a:t>
            </a:r>
            <a:r>
              <a:rPr lang="fa-IR" sz="2400" smtClean="0"/>
              <a:t> و موارد متعدد ديگر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686800" cy="5289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3600" smtClean="0"/>
              <a:t>    </a:t>
            </a:r>
            <a:r>
              <a:rPr lang="fa-IR" sz="4400" smtClean="0">
                <a:solidFill>
                  <a:srgbClr val="FF6600"/>
                </a:solidFill>
              </a:rPr>
              <a:t>ساختمان دستگاه حركتي :</a:t>
            </a:r>
            <a:r>
              <a:rPr lang="fa-IR" sz="4400" smtClean="0"/>
              <a:t> اين دستگاه شامل </a:t>
            </a:r>
            <a:r>
              <a:rPr lang="fa-IR" sz="4400" smtClean="0">
                <a:solidFill>
                  <a:srgbClr val="FFCC00"/>
                </a:solidFill>
              </a:rPr>
              <a:t>استخوانها </a:t>
            </a:r>
            <a:r>
              <a:rPr lang="fa-IR" sz="4400" smtClean="0"/>
              <a:t>،</a:t>
            </a:r>
            <a:r>
              <a:rPr lang="fa-IR" sz="4400" smtClean="0">
                <a:solidFill>
                  <a:srgbClr val="FFCC00"/>
                </a:solidFill>
              </a:rPr>
              <a:t> مفاصل</a:t>
            </a:r>
            <a:r>
              <a:rPr lang="fa-IR" sz="4400" smtClean="0"/>
              <a:t> و </a:t>
            </a:r>
            <a:r>
              <a:rPr lang="fa-IR" sz="4400" smtClean="0">
                <a:solidFill>
                  <a:srgbClr val="FFCC00"/>
                </a:solidFill>
              </a:rPr>
              <a:t>ماهيچه</a:t>
            </a:r>
            <a:r>
              <a:rPr lang="fa-IR" sz="4400" smtClean="0"/>
              <a:t> هاست</a:t>
            </a:r>
            <a:r>
              <a:rPr lang="fa-IR" sz="3600" smtClean="0"/>
              <a:t> </a:t>
            </a:r>
          </a:p>
          <a:p>
            <a:pPr algn="just" eaLnBrk="1" hangingPunct="1">
              <a:lnSpc>
                <a:spcPct val="150000"/>
              </a:lnSpc>
            </a:pPr>
            <a:endParaRPr lang="fa-IR" sz="3600" smtClean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3600" smtClean="0"/>
          </a:p>
        </p:txBody>
      </p:sp>
      <p:pic>
        <p:nvPicPr>
          <p:cNvPr id="84995" name="Picture 3" descr="Nicole-Zimmer---Chilled-B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708275"/>
            <a:ext cx="3095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143-4331_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708275"/>
            <a:ext cx="2952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073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450" y="2708275"/>
            <a:ext cx="25146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/>
            <a:r>
              <a:rPr lang="fa-IR" sz="3600" smtClean="0"/>
              <a:t>اهم مراقبتهاي بهداشتي از دستگاه حركتي </a:t>
            </a:r>
            <a:endParaRPr lang="en-US" sz="36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39888"/>
            <a:ext cx="8640763" cy="4525962"/>
          </a:xfrm>
        </p:spPr>
        <p:txBody>
          <a:bodyPr/>
          <a:lstStyle/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برخورداري ار </a:t>
            </a:r>
            <a:r>
              <a:rPr lang="fa-IR" sz="2800" dirty="0" smtClean="0">
                <a:solidFill>
                  <a:srgbClr val="FFCC00"/>
                </a:solidFill>
              </a:rPr>
              <a:t>رژيم غذائي</a:t>
            </a:r>
            <a:r>
              <a:rPr lang="fa-IR" sz="2800" dirty="0" smtClean="0"/>
              <a:t> مناسب و غني از ويتامينها و مواد معدنی مورد نياز بدن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2-</a:t>
            </a:r>
            <a:r>
              <a:rPr lang="fa-IR" sz="2800" dirty="0" smtClean="0"/>
              <a:t> داشتن </a:t>
            </a:r>
            <a:r>
              <a:rPr lang="fa-IR" sz="2800" dirty="0" smtClean="0">
                <a:solidFill>
                  <a:srgbClr val="FFCC00"/>
                </a:solidFill>
              </a:rPr>
              <a:t>فعاليت جسماني</a:t>
            </a:r>
            <a:r>
              <a:rPr lang="fa-IR" sz="2800" dirty="0" smtClean="0"/>
              <a:t> مناسب با سن و اجتناب از بروز خستگي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3-</a:t>
            </a:r>
            <a:r>
              <a:rPr lang="fa-IR" sz="2800" dirty="0" smtClean="0"/>
              <a:t> نگهداشتن </a:t>
            </a:r>
            <a:r>
              <a:rPr lang="fa-IR" sz="2800" dirty="0" smtClean="0">
                <a:solidFill>
                  <a:srgbClr val="FFCC00"/>
                </a:solidFill>
              </a:rPr>
              <a:t>وزن</a:t>
            </a:r>
            <a:r>
              <a:rPr lang="fa-IR" sz="2800" dirty="0" smtClean="0"/>
              <a:t> در حد متعادل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endParaRPr lang="fa-IR" sz="2800" dirty="0" smtClean="0"/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4-</a:t>
            </a:r>
            <a:r>
              <a:rPr lang="fa-IR" sz="2800" dirty="0" smtClean="0"/>
              <a:t> خود داري از انجام </a:t>
            </a:r>
            <a:r>
              <a:rPr lang="fa-IR" sz="2800" dirty="0" smtClean="0">
                <a:solidFill>
                  <a:srgbClr val="FFCC00"/>
                </a:solidFill>
              </a:rPr>
              <a:t>كارهاي خطر ناك</a:t>
            </a:r>
            <a:r>
              <a:rPr lang="fa-IR" sz="2800" dirty="0" smtClean="0"/>
              <a:t> كه احتمال آسيب به اين دستگاه را در پي دارد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5-</a:t>
            </a:r>
            <a:r>
              <a:rPr lang="fa-IR" sz="2800" dirty="0" smtClean="0"/>
              <a:t> و موارد متعدد ديگر </a:t>
            </a:r>
            <a:endParaRPr lang="en-US" sz="2800" dirty="0" smtClean="0"/>
          </a:p>
        </p:txBody>
      </p:sp>
      <p:pic>
        <p:nvPicPr>
          <p:cNvPr id="86020" name="Picture 4" descr="image034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692650"/>
            <a:ext cx="2286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personal_heal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006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/>
            <a:r>
              <a:rPr lang="fa-IR" sz="4800" smtClean="0"/>
              <a:t>ساختمان دستگاه عصبي </a:t>
            </a:r>
            <a:endParaRPr lang="en-US" sz="48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60425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2800" smtClean="0"/>
              <a:t>   اين دستگاه مهمترين دستگاه ارتباطي بدن است و بر اعمال ديگر دستگاهها </a:t>
            </a:r>
            <a:r>
              <a:rPr lang="fa-IR" sz="2800" smtClean="0">
                <a:solidFill>
                  <a:srgbClr val="FFCC00"/>
                </a:solidFill>
              </a:rPr>
              <a:t>نظارت </a:t>
            </a:r>
            <a:r>
              <a:rPr lang="fa-IR" sz="2800" smtClean="0"/>
              <a:t>دارد دستگاه عصبي شامل قسمت مركزي و محيطي است. قسمت مركزي شامل </a:t>
            </a:r>
            <a:r>
              <a:rPr lang="fa-IR" sz="2800" smtClean="0">
                <a:solidFill>
                  <a:srgbClr val="FFCC00"/>
                </a:solidFill>
              </a:rPr>
              <a:t>نخاع و مغز</a:t>
            </a:r>
            <a:r>
              <a:rPr lang="fa-IR" sz="2800" smtClean="0"/>
              <a:t> و قسمت محيطي شامل </a:t>
            </a:r>
            <a:r>
              <a:rPr lang="fa-IR" sz="2800" smtClean="0">
                <a:solidFill>
                  <a:srgbClr val="FFCC00"/>
                </a:solidFill>
              </a:rPr>
              <a:t>اعصاب پيكري</a:t>
            </a:r>
            <a:r>
              <a:rPr lang="fa-IR" sz="2800" smtClean="0"/>
              <a:t> (12 جفت اعصاب مغزي ، 31 جفت اعصاب نخاعي) و همينطور </a:t>
            </a:r>
            <a:r>
              <a:rPr lang="fa-IR" sz="2800" smtClean="0">
                <a:solidFill>
                  <a:srgbClr val="FFCC00"/>
                </a:solidFill>
              </a:rPr>
              <a:t>اعصاب خودكار</a:t>
            </a:r>
            <a:r>
              <a:rPr lang="fa-IR" sz="2800" smtClean="0"/>
              <a:t> (سمپاتيك و پاراسمپارتيك) است </a:t>
            </a:r>
            <a:endParaRPr lang="en-US" sz="2800" smtClean="0"/>
          </a:p>
        </p:txBody>
      </p:sp>
      <p:pic>
        <p:nvPicPr>
          <p:cNvPr id="87044" name="Picture 4" descr="86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4437063"/>
            <a:ext cx="2736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uchr_02_img0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37063"/>
            <a:ext cx="1763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CNS_Over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437063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5000"/>
              </a:lnSpc>
            </a:pPr>
            <a:r>
              <a:rPr lang="fa-IR" sz="5400" smtClean="0">
                <a:solidFill>
                  <a:schemeClr val="tx1"/>
                </a:solidFill>
              </a:rPr>
              <a:t>واحد ساختماني و فعال سيستم عصبي </a:t>
            </a:r>
            <a:r>
              <a:rPr lang="fa-IR" sz="5400" smtClean="0"/>
              <a:t>نورون</a:t>
            </a:r>
            <a:r>
              <a:rPr lang="fa-IR" sz="5400" smtClean="0">
                <a:solidFill>
                  <a:schemeClr val="tx1"/>
                </a:solidFill>
              </a:rPr>
              <a:t> ناميده مي شود </a:t>
            </a:r>
            <a:endParaRPr lang="en-US" sz="5400" smtClean="0">
              <a:solidFill>
                <a:schemeClr val="tx1"/>
              </a:solidFill>
            </a:endParaRPr>
          </a:p>
        </p:txBody>
      </p:sp>
      <p:pic>
        <p:nvPicPr>
          <p:cNvPr id="88067" name="Picture 3" descr="neuro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595563"/>
            <a:ext cx="417671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111750" y="3789363"/>
            <a:ext cx="4032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>
                <a:solidFill>
                  <a:srgbClr val="FF6600"/>
                </a:solidFill>
                <a:cs typeface="Titr" pitchFamily="2" charset="-78"/>
              </a:rPr>
              <a:t>ساختمان نورون</a:t>
            </a:r>
            <a:endParaRPr lang="en-US" sz="2800"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بهداشتي از دستگاه عصبي </a:t>
            </a: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1-</a:t>
            </a:r>
            <a:r>
              <a:rPr lang="fa-IR" sz="3000" dirty="0" smtClean="0"/>
              <a:t> پيشگيري از بروز بيماريهاي عفوني و درمان به موقع آنها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2-</a:t>
            </a:r>
            <a:r>
              <a:rPr lang="fa-IR" sz="3000" dirty="0" smtClean="0"/>
              <a:t> استفاده از وسايل حفاظت فردي در صنايع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3-</a:t>
            </a:r>
            <a:r>
              <a:rPr lang="fa-IR" sz="3000" dirty="0" smtClean="0"/>
              <a:t> درمان به موقع اختلالات متابوليكي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4-</a:t>
            </a:r>
            <a:r>
              <a:rPr lang="fa-IR" sz="3000" dirty="0" smtClean="0"/>
              <a:t> خود داري از انجام كارهاي پر خطر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5-</a:t>
            </a:r>
            <a:r>
              <a:rPr lang="fa-IR" sz="3000" dirty="0" smtClean="0"/>
              <a:t> استفاده ار رژيم غذايی و خواب و فعاليت بدني مناسب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6-</a:t>
            </a:r>
            <a:r>
              <a:rPr lang="fa-IR" sz="3000" dirty="0" smtClean="0"/>
              <a:t> تلاش در برخورداري از روان سالم و متعادل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7-</a:t>
            </a:r>
            <a:r>
              <a:rPr lang="fa-IR" sz="3000" dirty="0" smtClean="0"/>
              <a:t> و موارد متعدد ديگر</a:t>
            </a:r>
            <a:endParaRPr lang="en-US" sz="3000" dirty="0" smtClean="0"/>
          </a:p>
        </p:txBody>
      </p:sp>
      <p:pic>
        <p:nvPicPr>
          <p:cNvPr id="89092" name="Picture 4" descr="image012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4572000"/>
            <a:ext cx="23733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800x600_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2600325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رعايت اصول تغذيه و بهداشت مواد غذائي 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600200"/>
            <a:ext cx="8604250" cy="48529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60000"/>
              </a:lnSpc>
              <a:buFontTx/>
              <a:buNone/>
            </a:pPr>
            <a:r>
              <a:rPr lang="fa-IR" sz="3300" smtClean="0"/>
              <a:t>     با استفاده از </a:t>
            </a:r>
            <a:r>
              <a:rPr lang="fa-IR" sz="3300" smtClean="0">
                <a:solidFill>
                  <a:srgbClr val="FF6600"/>
                </a:solidFill>
              </a:rPr>
              <a:t>غذاي لازم و كافي</a:t>
            </a:r>
            <a:r>
              <a:rPr lang="fa-IR" sz="3300" smtClean="0"/>
              <a:t>، جنبش و حيات ، كارآيي و فعاليت ، رضايت خاطر، نشاط زندگي و قدرت مبارزه با مشكلات در انسان تامين مي شود .</a:t>
            </a:r>
            <a:r>
              <a:rPr lang="fa-IR" sz="3300" smtClean="0">
                <a:solidFill>
                  <a:srgbClr val="FF6600"/>
                </a:solidFill>
              </a:rPr>
              <a:t>نوع تغذيه</a:t>
            </a:r>
            <a:r>
              <a:rPr lang="fa-IR" sz="3300" smtClean="0"/>
              <a:t> روي ظرفيت تفكر و قدرت عضلاني هم تاثير دارد . در تامين سلامتي علاوه بر استفاده از غذاي مناسب و كافي، رعايت </a:t>
            </a:r>
            <a:r>
              <a:rPr lang="fa-IR" sz="3300" smtClean="0">
                <a:solidFill>
                  <a:srgbClr val="FF6600"/>
                </a:solidFill>
              </a:rPr>
              <a:t>اصول بهداشت</a:t>
            </a:r>
            <a:r>
              <a:rPr lang="fa-IR" sz="3300" smtClean="0"/>
              <a:t> مواد غذائي هم حائز اهميت است </a:t>
            </a:r>
            <a:endParaRPr lang="en-US" sz="3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a-IR" sz="3600" smtClean="0">
                <a:solidFill>
                  <a:schemeClr val="tx1"/>
                </a:solidFill>
              </a:rPr>
              <a:t>اهم نكاتي كه در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/>
              <a:t>بهداشت مواد غذائي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>
                <a:solidFill>
                  <a:schemeClr val="tx1"/>
                </a:solidFill>
              </a:rPr>
              <a:t>حائز اهميت اند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924425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1-</a:t>
            </a:r>
            <a:r>
              <a:rPr lang="fa-IR" sz="3600" dirty="0" smtClean="0"/>
              <a:t> خريد از فروشگاههاي مناسب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2-</a:t>
            </a:r>
            <a:r>
              <a:rPr lang="fa-IR" sz="3600" dirty="0" smtClean="0"/>
              <a:t> عدم آلودگي مواد غذائي قبل از انبار كردن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3-</a:t>
            </a:r>
            <a:r>
              <a:rPr lang="fa-IR" sz="3600" dirty="0" smtClean="0"/>
              <a:t> استفاده از مواد غذائي تازه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4-</a:t>
            </a:r>
            <a:r>
              <a:rPr lang="fa-IR" sz="3600" dirty="0" smtClean="0"/>
              <a:t> نگهداري مواد غذائي در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/>
              <a:t>       ظروف درب دار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5-</a:t>
            </a:r>
            <a:r>
              <a:rPr lang="fa-IR" sz="3600" dirty="0" smtClean="0"/>
              <a:t> و موارد متعدد ديگر </a:t>
            </a:r>
            <a:endParaRPr lang="en-US" sz="3600" dirty="0" smtClean="0"/>
          </a:p>
        </p:txBody>
      </p:sp>
      <p:pic>
        <p:nvPicPr>
          <p:cNvPr id="91140" name="Picture 4" descr="800x600_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98463"/>
            <a:ext cx="8362950" cy="6126162"/>
          </a:xfrm>
        </p:spPr>
        <p:txBody>
          <a:bodyPr>
            <a:normAutofit/>
          </a:bodyPr>
          <a:lstStyle/>
          <a:p>
            <a:pPr algn="just" rtl="1" eaLnBrk="1" hangingPunct="1"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   خواب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fa-IR" dirty="0" smtClean="0"/>
              <a:t>بزرگترين تجديد كننده ي قواست . مقدار خواب بايد در حد </a:t>
            </a:r>
            <a:r>
              <a:rPr lang="fa-IR" dirty="0" smtClean="0">
                <a:solidFill>
                  <a:srgbClr val="FF6600"/>
                </a:solidFill>
              </a:rPr>
              <a:t>اعتدال</a:t>
            </a:r>
            <a:r>
              <a:rPr lang="fa-IR" dirty="0" smtClean="0"/>
              <a:t> باشد و </a:t>
            </a:r>
            <a:r>
              <a:rPr lang="fa-IR" dirty="0" smtClean="0">
                <a:solidFill>
                  <a:srgbClr val="FF6600"/>
                </a:solidFill>
              </a:rPr>
              <a:t>بهترين ساعت</a:t>
            </a:r>
            <a:r>
              <a:rPr lang="fa-IR" dirty="0" smtClean="0"/>
              <a:t> براي خواب رفتن بين ساعت </a:t>
            </a:r>
            <a:r>
              <a:rPr lang="fa-IR" dirty="0" smtClean="0">
                <a:solidFill>
                  <a:srgbClr val="FF6600"/>
                </a:solidFill>
              </a:rPr>
              <a:t>12-10</a:t>
            </a:r>
            <a:r>
              <a:rPr lang="fa-IR" dirty="0" smtClean="0"/>
              <a:t> شب است ، هنگام شب از مصرف غذاهاي سنگين بايد خودداري شود. </a:t>
            </a:r>
            <a:r>
              <a:rPr lang="fa-IR" dirty="0" smtClean="0">
                <a:solidFill>
                  <a:srgbClr val="FF6600"/>
                </a:solidFill>
              </a:rPr>
              <a:t>گرفتن دوش</a:t>
            </a:r>
            <a:r>
              <a:rPr lang="fa-IR" dirty="0" smtClean="0"/>
              <a:t> با آب ولرم و </a:t>
            </a:r>
            <a:r>
              <a:rPr lang="fa-IR" dirty="0" smtClean="0">
                <a:solidFill>
                  <a:srgbClr val="FF6600"/>
                </a:solidFill>
              </a:rPr>
              <a:t>مطالعه </a:t>
            </a:r>
            <a:r>
              <a:rPr lang="fa-IR" dirty="0" smtClean="0"/>
              <a:t>به راحت خوابيدن كمك مي كند . مقدار خواب بین 6 – 8 ساعت و در محل تاریک وساکت بوده وبهتر است موبایل ودستگاه </a:t>
            </a:r>
            <a:r>
              <a:rPr lang="en-US" dirty="0" err="1" smtClean="0"/>
              <a:t>wifi</a:t>
            </a:r>
            <a:r>
              <a:rPr lang="fa-IR" dirty="0"/>
              <a:t> </a:t>
            </a:r>
            <a:r>
              <a:rPr lang="fa-IR" dirty="0" smtClean="0"/>
              <a:t>و بلوتوث روشن نباشد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86800" cy="6484937"/>
          </a:xfrm>
        </p:spPr>
        <p:txBody>
          <a:bodyPr/>
          <a:lstStyle/>
          <a:p>
            <a:pPr algn="just" eaLnBrk="1" hangingPunct="1">
              <a:lnSpc>
                <a:spcPct val="155000"/>
              </a:lnSpc>
              <a:buFontTx/>
              <a:buNone/>
            </a:pPr>
            <a:r>
              <a:rPr lang="fa-IR" smtClean="0">
                <a:solidFill>
                  <a:schemeClr val="bg1"/>
                </a:solidFill>
              </a:rPr>
              <a:t>    </a:t>
            </a:r>
            <a:r>
              <a:rPr lang="fa-IR" smtClean="0"/>
              <a:t>در اثر</a:t>
            </a:r>
            <a:r>
              <a:rPr lang="fa-IR" smtClean="0">
                <a:solidFill>
                  <a:schemeClr val="bg1"/>
                </a:solidFill>
              </a:rPr>
              <a:t> </a:t>
            </a:r>
            <a:r>
              <a:rPr lang="fa-IR" smtClean="0">
                <a:solidFill>
                  <a:srgbClr val="FF6600"/>
                </a:solidFill>
              </a:rPr>
              <a:t>ورزش</a:t>
            </a:r>
            <a:r>
              <a:rPr lang="fa-IR" smtClean="0">
                <a:solidFill>
                  <a:srgbClr val="FF0000"/>
                </a:solidFill>
              </a:rPr>
              <a:t> </a:t>
            </a:r>
            <a:r>
              <a:rPr lang="fa-IR" smtClean="0"/>
              <a:t>، حركات بدن منظم و هماهنگ شده ، </a:t>
            </a:r>
            <a:r>
              <a:rPr lang="fa-IR" smtClean="0">
                <a:solidFill>
                  <a:srgbClr val="FF6600"/>
                </a:solidFill>
              </a:rPr>
              <a:t>خستگي</a:t>
            </a:r>
            <a:r>
              <a:rPr lang="fa-IR" smtClean="0"/>
              <a:t> ديرتر ظاهر گشته، عضلات و اندام خوش حالت و ورزيده و همراه با افزايش نيروي عضلاني ، </a:t>
            </a:r>
            <a:r>
              <a:rPr lang="fa-IR" smtClean="0">
                <a:solidFill>
                  <a:srgbClr val="FF6600"/>
                </a:solidFill>
              </a:rPr>
              <a:t>مقاومت</a:t>
            </a:r>
            <a:r>
              <a:rPr lang="fa-IR" smtClean="0"/>
              <a:t> بدن زياد تر مي شود. ورزش يك آرام كننده طبيعي و بدون ضرر است و بايد </a:t>
            </a:r>
            <a:r>
              <a:rPr lang="fa-IR" smtClean="0">
                <a:solidFill>
                  <a:srgbClr val="FF6600"/>
                </a:solidFill>
              </a:rPr>
              <a:t>در تمام طول عمر</a:t>
            </a:r>
            <a:r>
              <a:rPr lang="fa-IR" smtClean="0"/>
              <a:t> با توجه به سن و جنس و وضع جسماني بدن بطور مداوم و با رعايت اصول بهداشتي انجام گيرد </a:t>
            </a:r>
          </a:p>
          <a:p>
            <a:pPr algn="just" eaLnBrk="1" hangingPunct="1">
              <a:lnSpc>
                <a:spcPct val="155000"/>
              </a:lnSpc>
            </a:pPr>
            <a:endParaRPr lang="fa-IR" smtClean="0"/>
          </a:p>
          <a:p>
            <a:pPr algn="just" eaLnBrk="1" hangingPunct="1">
              <a:lnSpc>
                <a:spcPct val="155000"/>
              </a:lnSpc>
            </a:pPr>
            <a:endParaRPr lang="fa-IR" smtClean="0"/>
          </a:p>
          <a:p>
            <a:pPr algn="just" eaLnBrk="1" hangingPunct="1">
              <a:lnSpc>
                <a:spcPct val="155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93187" name="Picture 3" descr="ph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803775"/>
            <a:ext cx="18621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2" y="1600200"/>
            <a:ext cx="7035175" cy="4525963"/>
          </a:xfrm>
        </p:spPr>
      </p:pic>
    </p:spTree>
    <p:extLst>
      <p:ext uri="{BB962C8B-B14F-4D97-AF65-F5344CB8AC3E}">
        <p14:creationId xmlns:p14="http://schemas.microsoft.com/office/powerpoint/2010/main" val="217317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686800" cy="6048375"/>
          </a:xfrm>
        </p:spPr>
        <p:txBody>
          <a:bodyPr/>
          <a:lstStyle/>
          <a:p>
            <a:pPr marL="609600" indent="-609600" algn="just" rtl="1" eaLnBrk="1" hangingPunct="1"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      مواد مخدر و محرك </a:t>
            </a:r>
            <a:r>
              <a:rPr lang="fa-IR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/>
              <a:t>عبارت از موادي هستند كه اثر قابل توجهي روي </a:t>
            </a:r>
            <a:r>
              <a:rPr lang="fa-IR" sz="2800" dirty="0" smtClean="0">
                <a:solidFill>
                  <a:srgbClr val="FF6600"/>
                </a:solidFill>
              </a:rPr>
              <a:t>شخصيت و سلامت</a:t>
            </a:r>
            <a:r>
              <a:rPr lang="fa-IR" sz="2800" dirty="0" smtClean="0"/>
              <a:t> انسان گذارده و بتدريج باعث </a:t>
            </a:r>
            <a:r>
              <a:rPr lang="fa-IR" sz="2800" dirty="0" smtClean="0">
                <a:solidFill>
                  <a:srgbClr val="FF6600"/>
                </a:solidFill>
              </a:rPr>
              <a:t>اختلالات جسماني و عقلاني</a:t>
            </a:r>
            <a:r>
              <a:rPr lang="fa-IR" sz="2800" dirty="0" smtClean="0"/>
              <a:t> مي گردد. دو نمونه بارز اين تركيبات ،</a:t>
            </a:r>
            <a:r>
              <a:rPr lang="fa-IR" sz="2800" dirty="0" smtClean="0">
                <a:solidFill>
                  <a:srgbClr val="FF6600"/>
                </a:solidFill>
              </a:rPr>
              <a:t>مشروبات الكلي و مواد مخدرو محرک </a:t>
            </a:r>
            <a:r>
              <a:rPr lang="fa-IR" sz="2800" dirty="0" smtClean="0"/>
              <a:t> مي باشد ، اثر اصلي الكل ، خاصيت تخديري آن روي مراكز عصبي است. طيف مواد مخدرو محرک بي اندازه زياد است و شامل ترياك، هروئين ، کراک ، شیشه و .... مي باشد . معتاد به مواد مخدر عموما شخصيتي وابسته ، متزلزل و غير قابل اعتماد پيدا مي كند.  </a:t>
            </a:r>
            <a:endParaRPr lang="en-US" sz="2800" dirty="0" smtClean="0"/>
          </a:p>
        </p:txBody>
      </p:sp>
      <p:pic>
        <p:nvPicPr>
          <p:cNvPr id="94211" name="Picture 3" descr="0110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432" y="3429000"/>
            <a:ext cx="25923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</a:pPr>
            <a:r>
              <a:rPr lang="fa-IR" sz="3200" smtClean="0"/>
              <a:t>توجه كافي به مسائل بهداشت رواني وسعي در برخورداري از روان متعادل و سالم </a:t>
            </a:r>
            <a:endParaRPr lang="en-US" sz="32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86800" cy="5300662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fa-IR" sz="2800" smtClean="0"/>
              <a:t>    براي اينكه هر انساني بتواند به طور موثر قادر به انجام كارها باشد، بخوبي با ديگران سازش كند، از زندگي رضايت داشته و واقع بين و منطقي باشد بايد علاوه برتن سالم از </a:t>
            </a:r>
            <a:r>
              <a:rPr lang="fa-IR" sz="2800" smtClean="0">
                <a:solidFill>
                  <a:srgbClr val="FFCC00"/>
                </a:solidFill>
              </a:rPr>
              <a:t>روان سالم</a:t>
            </a:r>
            <a:r>
              <a:rPr lang="fa-IR" sz="2800" smtClean="0"/>
              <a:t> هم برخوردار باشد.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fa-IR" sz="2800" smtClean="0"/>
              <a:t>      زندگي امروز مردم با گذشته هاي نه چندان دور تفاوت زيادي كرده ، </a:t>
            </a:r>
            <a:r>
              <a:rPr lang="fa-IR" sz="2800" smtClean="0">
                <a:solidFill>
                  <a:srgbClr val="FFCC00"/>
                </a:solidFill>
              </a:rPr>
              <a:t>فشارها و ناراحتي ها</a:t>
            </a:r>
            <a:r>
              <a:rPr lang="fa-IR" sz="2800" smtClean="0"/>
              <a:t> افزايش يافته، مردم بيشتر در معرض خستگي ، سرو صدا ، چشم و هم چشمي با ديگران و دلهره و اضطراب هستند كه همه ي اينها عامل </a:t>
            </a:r>
            <a:r>
              <a:rPr lang="fa-IR" sz="2800" smtClean="0">
                <a:solidFill>
                  <a:srgbClr val="FFCC00"/>
                </a:solidFill>
              </a:rPr>
              <a:t>ناراحتيهاي رواني</a:t>
            </a:r>
            <a:r>
              <a:rPr lang="fa-IR" sz="2800" smtClean="0"/>
              <a:t> است و گريز از آنها مي تواند در داشتن روان سالم و متعادل كمك کند.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2133600"/>
            <a:ext cx="7383780" cy="3733799"/>
          </a:xfrm>
        </p:spPr>
      </p:pic>
    </p:spTree>
    <p:extLst>
      <p:ext uri="{BB962C8B-B14F-4D97-AF65-F5344CB8AC3E}">
        <p14:creationId xmlns:p14="http://schemas.microsoft.com/office/powerpoint/2010/main" val="18638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4450"/>
            <a:ext cx="8686800" cy="5360988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    بهداشت دست و پا :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CC00"/>
                </a:solidFill>
              </a:rPr>
              <a:t>شستن مرتب دستها</a:t>
            </a:r>
            <a:r>
              <a:rPr lang="fa-IR" dirty="0" smtClean="0"/>
              <a:t> با آب گرم و صابون بخصوص قبل از غذا خوردن  و بعد از توالت رفتن ضرورت دارد باقيماندن صابون سبب خشكي و خرابي پوست مي گردد. استفاده از </a:t>
            </a:r>
            <a:r>
              <a:rPr lang="fa-IR" dirty="0" smtClean="0">
                <a:solidFill>
                  <a:srgbClr val="FFCC00"/>
                </a:solidFill>
              </a:rPr>
              <a:t>دستكش</a:t>
            </a:r>
            <a:r>
              <a:rPr lang="fa-IR" dirty="0" smtClean="0"/>
              <a:t> در هنگام كار با </a:t>
            </a:r>
            <a:r>
              <a:rPr lang="fa-IR" dirty="0" smtClean="0">
                <a:solidFill>
                  <a:srgbClr val="FFCC00"/>
                </a:solidFill>
              </a:rPr>
              <a:t>مواد پاك كننده</a:t>
            </a:r>
            <a:r>
              <a:rPr lang="fa-IR" dirty="0" smtClean="0"/>
              <a:t> سودمند است . در مورد  </a:t>
            </a:r>
            <a:r>
              <a:rPr lang="fa-IR" dirty="0" smtClean="0">
                <a:solidFill>
                  <a:srgbClr val="FF6600"/>
                </a:solidFill>
              </a:rPr>
              <a:t>پاها</a:t>
            </a:r>
            <a:r>
              <a:rPr lang="fa-IR" dirty="0" smtClean="0"/>
              <a:t> : </a:t>
            </a:r>
            <a:r>
              <a:rPr lang="fa-IR" dirty="0" smtClean="0">
                <a:solidFill>
                  <a:srgbClr val="FFCC00"/>
                </a:solidFill>
              </a:rPr>
              <a:t>شستشوي روزانه</a:t>
            </a:r>
            <a:r>
              <a:rPr lang="fa-IR" dirty="0" smtClean="0"/>
              <a:t> و </a:t>
            </a:r>
            <a:r>
              <a:rPr lang="fa-IR" dirty="0" smtClean="0">
                <a:solidFill>
                  <a:srgbClr val="FFCC00"/>
                </a:solidFill>
              </a:rPr>
              <a:t>استفاده از كفش مناسب</a:t>
            </a:r>
            <a:r>
              <a:rPr lang="fa-IR" dirty="0" smtClean="0"/>
              <a:t> توصيه مي شود کفش های پاشنه بلند اصلا توصیه نمی شود چون موجب کمر درد وافزایش لوردز کمر وفتق دیسک بین مهره ای می شود پاشنه کفش برای آقایان 2/5 تا 3 سانتیمتر </a:t>
            </a:r>
            <a:endParaRPr lang="en-US" dirty="0" smtClean="0"/>
          </a:p>
        </p:txBody>
      </p:sp>
      <p:pic>
        <p:nvPicPr>
          <p:cNvPr id="64515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62425"/>
            <a:ext cx="24479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بهداشتي از دهان و دندان</a:t>
            </a:r>
            <a:r>
              <a:rPr lang="fa-IR" u="sng" smtClean="0"/>
              <a:t> </a:t>
            </a:r>
            <a:endParaRPr lang="en-US" u="sng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530725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مسواک زدن ونخ دندان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2-</a:t>
            </a:r>
            <a:r>
              <a:rPr lang="fa-IR" sz="2800" dirty="0" smtClean="0"/>
              <a:t> خوداري از خوردن مواد خوراكي سفت ومحکم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3-</a:t>
            </a:r>
            <a:r>
              <a:rPr lang="fa-IR" sz="2800" dirty="0" smtClean="0"/>
              <a:t> شستن مرتب و صحيح دندانها </a:t>
            </a:r>
          </a:p>
          <a:p>
            <a:pPr marL="609600" indent="-609600" algn="r" rtl="1">
              <a:buClr>
                <a:srgbClr val="FFFF00"/>
              </a:buClr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4-</a:t>
            </a:r>
            <a:r>
              <a:rPr lang="fa-IR" sz="2800" dirty="0" smtClean="0"/>
              <a:t> خوداري از خوردن غذا غير ساعات معين</a:t>
            </a:r>
            <a:r>
              <a:rPr lang="fa-IR" sz="2800" dirty="0">
                <a:solidFill>
                  <a:prstClr val="black"/>
                </a:solidFill>
              </a:rPr>
              <a:t> وداشتن رژيم غذائي مناسب</a:t>
            </a:r>
            <a:r>
              <a:rPr lang="fa-IR" sz="2800" dirty="0" smtClean="0"/>
              <a:t>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5-</a:t>
            </a:r>
            <a:r>
              <a:rPr lang="fa-IR" sz="2800" dirty="0" smtClean="0"/>
              <a:t> مراجعه سالي يكبار به دندانپزشك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6-</a:t>
            </a:r>
            <a:r>
              <a:rPr lang="fa-IR" sz="2800" dirty="0" smtClean="0"/>
              <a:t> و موارد ديگر </a:t>
            </a:r>
            <a:endParaRPr lang="en-US" sz="2800" dirty="0" smtClean="0"/>
          </a:p>
        </p:txBody>
      </p:sp>
      <p:pic>
        <p:nvPicPr>
          <p:cNvPr id="68612" name="Picture 4" descr="veneers"/>
          <p:cNvPicPr>
            <a:picLocks noChangeAspect="1" noChangeArrowheads="1"/>
          </p:cNvPicPr>
          <p:nvPr/>
        </p:nvPicPr>
        <p:blipFill>
          <a:blip r:embed="rId3"/>
          <a:srcRect t="50766"/>
          <a:stretch>
            <a:fillRect/>
          </a:stretch>
        </p:blipFill>
        <p:spPr bwMode="auto">
          <a:xfrm>
            <a:off x="457200" y="4343400"/>
            <a:ext cx="36718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1613"/>
            <a:ext cx="8229600" cy="1139825"/>
          </a:xfrm>
        </p:spPr>
        <p:txBody>
          <a:bodyPr/>
          <a:lstStyle/>
          <a:p>
            <a:pPr eaLnBrk="1" hangingPunct="1"/>
            <a:r>
              <a:rPr lang="fa-IR" smtClean="0"/>
              <a:t>اهم مراقبتهاي مختلف از چشم </a:t>
            </a:r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2463"/>
            <a:ext cx="8686800" cy="4530725"/>
          </a:xfrm>
        </p:spPr>
        <p:txBody>
          <a:bodyPr/>
          <a:lstStyle/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1-</a:t>
            </a:r>
            <a:r>
              <a:rPr lang="fa-IR" sz="3600" dirty="0" smtClean="0"/>
              <a:t> مراقبت بهداشتي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2-</a:t>
            </a:r>
            <a:r>
              <a:rPr lang="fa-IR" sz="3600" dirty="0" smtClean="0"/>
              <a:t> پرهيز از خستگي چشمها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3-</a:t>
            </a:r>
            <a:r>
              <a:rPr lang="fa-IR" sz="3600" dirty="0" smtClean="0"/>
              <a:t> پيشگيري از خطرات احتمالي براي چشمها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4-</a:t>
            </a:r>
            <a:r>
              <a:rPr lang="fa-IR" sz="3600" dirty="0" smtClean="0"/>
              <a:t> گنجانيدن معاينات چشم در برنامه معاينات پزشكي 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095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397875" cy="550545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fa-IR" sz="2800" smtClean="0"/>
              <a:t>   </a:t>
            </a:r>
            <a:r>
              <a:rPr lang="fa-IR" sz="4000" smtClean="0">
                <a:solidFill>
                  <a:srgbClr val="FF6600"/>
                </a:solidFill>
              </a:rPr>
              <a:t>گوش</a:t>
            </a:r>
            <a:r>
              <a:rPr lang="fa-IR" sz="2800" smtClean="0"/>
              <a:t> شامل سه قسمت </a:t>
            </a:r>
            <a:r>
              <a:rPr lang="fa-IR" sz="2800" smtClean="0">
                <a:solidFill>
                  <a:srgbClr val="FF6600"/>
                </a:solidFill>
              </a:rPr>
              <a:t>بيروني</a:t>
            </a:r>
            <a:r>
              <a:rPr lang="fa-IR" sz="2800" smtClean="0"/>
              <a:t> ، </a:t>
            </a:r>
            <a:r>
              <a:rPr lang="fa-IR" sz="2800" smtClean="0">
                <a:solidFill>
                  <a:srgbClr val="FF6600"/>
                </a:solidFill>
              </a:rPr>
              <a:t>مياني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داخلي</a:t>
            </a:r>
            <a:r>
              <a:rPr lang="fa-IR" sz="2800" smtClean="0"/>
              <a:t> است . گوش بيروني شامل </a:t>
            </a:r>
            <a:r>
              <a:rPr lang="fa-IR" sz="2800" smtClean="0">
                <a:solidFill>
                  <a:srgbClr val="FF6600"/>
                </a:solidFill>
              </a:rPr>
              <a:t>لاله گوش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مجراي شنوائي</a:t>
            </a:r>
            <a:r>
              <a:rPr lang="fa-IR" sz="2800" smtClean="0"/>
              <a:t> است گوش مياني </a:t>
            </a:r>
            <a:r>
              <a:rPr lang="fa-IR" sz="2800" smtClean="0">
                <a:solidFill>
                  <a:srgbClr val="FF6600"/>
                </a:solidFill>
              </a:rPr>
              <a:t>محفظه اي استخواني</a:t>
            </a:r>
            <a:r>
              <a:rPr lang="fa-IR" sz="2800" smtClean="0"/>
              <a:t> است كه به وسيله دو دريچه بيضي و گرد از گوش داخلي و به وسيله پرده صماخ از گوش خارجي جدا مي شود و همينطور از طريق شيپور استاش به حلق مرتبط است . گوش داخلی شامل </a:t>
            </a:r>
            <a:r>
              <a:rPr lang="fa-IR" sz="2800" smtClean="0">
                <a:solidFill>
                  <a:srgbClr val="FF6600"/>
                </a:solidFill>
              </a:rPr>
              <a:t>دهليز</a:t>
            </a:r>
            <a:r>
              <a:rPr lang="fa-IR" sz="2800" smtClean="0"/>
              <a:t>، </a:t>
            </a:r>
            <a:r>
              <a:rPr lang="fa-IR" sz="2800" smtClean="0">
                <a:solidFill>
                  <a:srgbClr val="FF6600"/>
                </a:solidFill>
              </a:rPr>
              <a:t>مجاری نيمدايره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حلزون </a:t>
            </a:r>
            <a:r>
              <a:rPr lang="fa-IR" sz="2800" smtClean="0"/>
              <a:t>می باشد</a:t>
            </a:r>
            <a:endParaRPr lang="en-US" sz="2800" smtClean="0"/>
          </a:p>
        </p:txBody>
      </p:sp>
      <p:pic>
        <p:nvPicPr>
          <p:cNvPr id="70659" name="Picture 3" descr="ea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789363"/>
            <a:ext cx="44640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/>
              <a:t>اهم مراقبت هاي بهداشتي از گوش 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525962"/>
          </a:xfrm>
        </p:spPr>
        <p:txBody>
          <a:bodyPr/>
          <a:lstStyle/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قرار نگرفتن در معرض سرو صداي زياد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نقص كري كودك بايستي هر چه زودتر تشخيص داده شود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بر طرف كردن هر چه زودتر عفونت هاي گلو و بيني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هيچگاه نبايد گوش را با وسايل نوك تيز و غير بهداشتي پاك كرد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و موارد  ديگر . . . 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42988" y="4005263"/>
            <a:ext cx="5041900" cy="2519362"/>
          </a:xfrm>
          <a:prstGeom prst="rect">
            <a:avLst/>
          </a:prstGeom>
          <a:solidFill>
            <a:schemeClr val="tx1">
              <a:alpha val="7294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/>
              <a:t>ساختمان دستگاه تنفس 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7813" y="908050"/>
            <a:ext cx="8686800" cy="3128963"/>
          </a:xfrm>
        </p:spPr>
        <p:txBody>
          <a:bodyPr anchor="b"/>
          <a:lstStyle/>
          <a:p>
            <a:pPr marL="609600" indent="-609600" algn="just" eaLnBrk="1" hangingPunct="1">
              <a:buClr>
                <a:srgbClr val="FFFF00"/>
              </a:buClr>
            </a:pPr>
            <a:r>
              <a:rPr lang="fa-IR" sz="2400" smtClean="0"/>
              <a:t>دستگاه تنفس انسان از دو قسمت تشكيل شده است : 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1-</a:t>
            </a:r>
            <a:r>
              <a:rPr lang="fa-IR" sz="2400" smtClean="0"/>
              <a:t> راههاي هوائي                 </a:t>
            </a:r>
            <a:r>
              <a:rPr lang="fa-IR" sz="2400" smtClean="0">
                <a:solidFill>
                  <a:srgbClr val="FF6600"/>
                </a:solidFill>
              </a:rPr>
              <a:t>2-</a:t>
            </a:r>
            <a:r>
              <a:rPr lang="fa-IR" sz="2400" smtClean="0"/>
              <a:t> شش ها 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r>
              <a:rPr lang="fa-IR" sz="2400" smtClean="0"/>
              <a:t>       قسمت بالاي شش را بنام قله و قسمت پائين آن را  قاعده ي شش مي نامند. دو لايه نازك به نام پرده جنب ، قسمت خارجي شش ها و سطح داخلي قفسه سينه را    مي پوشاند </a:t>
            </a:r>
            <a:endParaRPr lang="en-US" sz="2400" smtClean="0"/>
          </a:p>
        </p:txBody>
      </p:sp>
      <p:pic>
        <p:nvPicPr>
          <p:cNvPr id="72709" name="Picture 5" descr="pe01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184650"/>
            <a:ext cx="25923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ress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18018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/>
      <p:bldP spid="7270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1674</Words>
  <Application>Microsoft Office PowerPoint</Application>
  <PresentationFormat>On-screen Show (4:3)</PresentationFormat>
  <Paragraphs>146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اهم مراقبتهاي بهداشتي از دهان و دندان </vt:lpstr>
      <vt:lpstr>اهم مراقبتهاي مختلف از چشم </vt:lpstr>
      <vt:lpstr>PowerPoint Presentation</vt:lpstr>
      <vt:lpstr>اهم مراقبت هاي بهداشتي از گوش </vt:lpstr>
      <vt:lpstr>ساختمان دستگاه تنفس  </vt:lpstr>
      <vt:lpstr>اهم مراقبتهاي دستگاه تنفس </vt:lpstr>
      <vt:lpstr>PowerPoint Presentation</vt:lpstr>
      <vt:lpstr>اهم مراقبتهاي دستگاه گوارش </vt:lpstr>
      <vt:lpstr>ساختمان دستگاه  گردش خون </vt:lpstr>
      <vt:lpstr>PowerPoint Presentation</vt:lpstr>
      <vt:lpstr>اهم مراقبتهاي بهداشتي از دستگاه گردش خون </vt:lpstr>
      <vt:lpstr>ساختمان دستگاه اداري </vt:lpstr>
      <vt:lpstr>اهم مراقبتهاي دستگاه اداري </vt:lpstr>
      <vt:lpstr>ساختمان دستگاه تناسلي </vt:lpstr>
      <vt:lpstr>PowerPoint Presentation</vt:lpstr>
      <vt:lpstr>اهم مراقبتهاي دستگاه تناسلي </vt:lpstr>
      <vt:lpstr>PowerPoint Presentation</vt:lpstr>
      <vt:lpstr>اهم مراقبتهاي بهداشتي از دستگاه حركتي </vt:lpstr>
      <vt:lpstr>ساختمان دستگاه عصبي </vt:lpstr>
      <vt:lpstr>واحد ساختماني و فعال سيستم عصبي نورون ناميده مي شود </vt:lpstr>
      <vt:lpstr>اهم مراقبتهاي بهداشتي از دستگاه عصبي </vt:lpstr>
      <vt:lpstr>رعايت اصول تغذيه و بهداشت مواد غذائي </vt:lpstr>
      <vt:lpstr>اهم نكاتي كه در بهداشت مواد غذائي حائز اهميت اند</vt:lpstr>
      <vt:lpstr>PowerPoint Presentation</vt:lpstr>
      <vt:lpstr>PowerPoint Presentation</vt:lpstr>
      <vt:lpstr>PowerPoint Presentation</vt:lpstr>
      <vt:lpstr>توجه كافي به مسائل بهداشت رواني وسعي در برخورداري از روان متعادل و سالم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 دوم</dc:title>
  <dc:creator>ali maleki</dc:creator>
  <cp:lastModifiedBy>daftar</cp:lastModifiedBy>
  <cp:revision>11</cp:revision>
  <dcterms:created xsi:type="dcterms:W3CDTF">2006-08-16T00:00:00Z</dcterms:created>
  <dcterms:modified xsi:type="dcterms:W3CDTF">2017-03-04T11:38:58Z</dcterms:modified>
</cp:coreProperties>
</file>