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9" r:id="rId2"/>
    <p:sldId id="279" r:id="rId3"/>
    <p:sldId id="260" r:id="rId4"/>
    <p:sldId id="258" r:id="rId5"/>
    <p:sldId id="294" r:id="rId6"/>
    <p:sldId id="266" r:id="rId7"/>
    <p:sldId id="283" r:id="rId8"/>
    <p:sldId id="284" r:id="rId9"/>
    <p:sldId id="289" r:id="rId10"/>
    <p:sldId id="293" r:id="rId11"/>
    <p:sldId id="291" r:id="rId12"/>
    <p:sldId id="269" r:id="rId13"/>
    <p:sldId id="287" r:id="rId14"/>
    <p:sldId id="28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99CC"/>
    <a:srgbClr val="CC3399"/>
    <a:srgbClr val="75497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50FFA2-AEE7-415F-AA79-48A6D3996B2B}" type="datetimeFigureOut">
              <a:rPr lang="en-US" smtClean="0"/>
              <a:pPr/>
              <a:t>9/23/2016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34376D-DA89-4B3A-AFF2-22D22A9CE08F}" type="slidenum">
              <a:rPr lang="en-US" smtClean="0"/>
              <a:pPr/>
              <a:t>‹#›</a:t>
            </a:fld>
            <a:endParaRPr lang="en-US"/>
          </a:p>
        </p:txBody>
      </p:sp>
    </p:spTree>
    <p:extLst>
      <p:ext uri="{BB962C8B-B14F-4D97-AF65-F5344CB8AC3E}">
        <p14:creationId xmlns="" xmlns:p14="http://schemas.microsoft.com/office/powerpoint/2010/main" val="714285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1"/>
            <a:r>
              <a:rPr lang="en-US" sz="1200" smtClean="0"/>
              <a:t>1- Identification </a:t>
            </a:r>
            <a:r>
              <a:rPr lang="en-US" sz="1200" dirty="0" smtClean="0"/>
              <a:t>of the problem(s) through careful observation and reflection</a:t>
            </a:r>
            <a:endParaRPr lang="en-US" sz="1200" kern="1200" dirty="0" smtClean="0">
              <a:solidFill>
                <a:schemeClr val="tx1"/>
              </a:solidFill>
              <a:latin typeface="+mn-lt"/>
              <a:ea typeface="+mn-ea"/>
              <a:cs typeface="+mn-cs"/>
            </a:endParaRPr>
          </a:p>
          <a:p>
            <a:pPr rtl="1"/>
            <a:r>
              <a:rPr lang="en-US" sz="1200" kern="1200" dirty="0" smtClean="0">
                <a:solidFill>
                  <a:schemeClr val="tx1"/>
                </a:solidFill>
                <a:latin typeface="+mn-lt"/>
                <a:ea typeface="+mn-ea"/>
                <a:cs typeface="+mn-cs"/>
              </a:rPr>
              <a:t>2. Planning and taking appropriate action (the study)</a:t>
            </a:r>
          </a:p>
          <a:p>
            <a:pPr rtl="1"/>
            <a:r>
              <a:rPr lang="en-US" sz="1200" kern="1200" dirty="0" smtClean="0">
                <a:solidFill>
                  <a:schemeClr val="tx1"/>
                </a:solidFill>
                <a:latin typeface="+mn-lt"/>
                <a:ea typeface="+mn-ea"/>
                <a:cs typeface="+mn-cs"/>
              </a:rPr>
              <a:t>3. Using the findings to determine if teaching and learning have improved or if</a:t>
            </a:r>
          </a:p>
          <a:p>
            <a:pPr rtl="1"/>
            <a:r>
              <a:rPr lang="en-US" sz="1200" kern="1200" dirty="0" smtClean="0">
                <a:solidFill>
                  <a:schemeClr val="tx1"/>
                </a:solidFill>
                <a:latin typeface="+mn-lt"/>
                <a:ea typeface="+mn-ea"/>
                <a:cs typeface="+mn-cs"/>
              </a:rPr>
              <a:t>further changes are needed</a:t>
            </a:r>
          </a:p>
          <a:p>
            <a:pPr rtl="1"/>
            <a:r>
              <a:rPr lang="fa-IR" sz="1200" kern="1200" dirty="0" smtClean="0">
                <a:solidFill>
                  <a:schemeClr val="tx1"/>
                </a:solidFill>
                <a:latin typeface="+mn-lt"/>
                <a:ea typeface="+mn-ea"/>
                <a:cs typeface="+mn-cs"/>
              </a:rPr>
              <a:t>آیا با توجه به آنچه که در کارورزی یک انجام شده است می توان گفت که دانشجو گام نخست را در آنجا برداشته است زیرا تا تببین مساله حرکت کرده است و حالا در کارورزی سه قرار است کنشی از او سر زند تا بتواند به آن مساله پاسخ دهد و افزون بر آن به پژوهش در مورد آن کنش بپردازد. البته با توجه به بحثی که استاد احمدی عزیز دیروز مطرح فرمودند این کنش باید در چارچوب طراحی فعالیت یادگیری تعریف شود. یعنی دانشجو باید به آن مساله ای که در نیم سال یک شناسایی کرد برگردد و اگر لازم است آن را بازنگری کند (زیرا حالا هم او فرد دیگری است و هم بافت بافتی دیگر)  و سپس برای پاسخگویی به آن مساله، فعالیت یادگیری متناسب با آن را طراحی و اجرا کند (کنشی از او سر زند) و سپس به پژوهش پیرامون این کنش بپردازد.</a:t>
            </a:r>
          </a:p>
          <a:p>
            <a:pPr rtl="1"/>
            <a:r>
              <a:rPr lang="fa-IR" sz="1200" kern="1200" dirty="0" smtClean="0">
                <a:solidFill>
                  <a:schemeClr val="tx1"/>
                </a:solidFill>
                <a:latin typeface="+mn-lt"/>
                <a:ea typeface="+mn-ea"/>
                <a:cs typeface="+mn-cs"/>
              </a:rPr>
              <a:t>و طبق شکل:  به زبان کارورزی باید گفت که در کارورزی یک دو عنصر </a:t>
            </a:r>
            <a:r>
              <a:rPr lang="en-US" sz="1200" kern="1200" dirty="0" smtClean="0">
                <a:solidFill>
                  <a:schemeClr val="tx1"/>
                </a:solidFill>
                <a:latin typeface="+mn-lt"/>
                <a:ea typeface="+mn-ea"/>
                <a:cs typeface="+mn-cs"/>
              </a:rPr>
              <a:t>observe  </a:t>
            </a:r>
            <a:r>
              <a:rPr lang="fa-IR" sz="1200" kern="1200" dirty="0" smtClean="0">
                <a:solidFill>
                  <a:schemeClr val="tx1"/>
                </a:solidFill>
                <a:latin typeface="+mn-lt"/>
                <a:ea typeface="+mn-ea"/>
                <a:cs typeface="+mn-cs"/>
              </a:rPr>
              <a:t>و </a:t>
            </a:r>
            <a:r>
              <a:rPr lang="en-US" sz="1200" kern="1200" dirty="0" smtClean="0">
                <a:solidFill>
                  <a:schemeClr val="tx1"/>
                </a:solidFill>
                <a:latin typeface="+mn-lt"/>
                <a:ea typeface="+mn-ea"/>
                <a:cs typeface="+mn-cs"/>
              </a:rPr>
              <a:t>reflect  </a:t>
            </a:r>
            <a:r>
              <a:rPr lang="fa-IR" sz="1200" kern="1200" dirty="0" smtClean="0">
                <a:solidFill>
                  <a:schemeClr val="tx1"/>
                </a:solidFill>
                <a:latin typeface="+mn-lt"/>
                <a:ea typeface="+mn-ea"/>
                <a:cs typeface="+mn-cs"/>
              </a:rPr>
              <a:t>پر رنگ تر بوده اند و حالادر کارورزی سه دانشجو با طراحی فعالیت یادگیری </a:t>
            </a:r>
            <a:r>
              <a:rPr lang="en-US" sz="1200" kern="1200" dirty="0" smtClean="0">
                <a:solidFill>
                  <a:schemeClr val="tx1"/>
                </a:solidFill>
                <a:latin typeface="+mn-lt"/>
                <a:ea typeface="+mn-ea"/>
                <a:cs typeface="+mn-cs"/>
              </a:rPr>
              <a:t>plan  </a:t>
            </a:r>
            <a:r>
              <a:rPr lang="fa-IR" sz="1200" kern="1200" dirty="0" smtClean="0">
                <a:solidFill>
                  <a:schemeClr val="tx1"/>
                </a:solidFill>
                <a:latin typeface="+mn-lt"/>
                <a:ea typeface="+mn-ea"/>
                <a:cs typeface="+mn-cs"/>
              </a:rPr>
              <a:t>خود را مشخص می کند و سپس  آن را اجرا می کند. </a:t>
            </a:r>
          </a:p>
          <a:p>
            <a:endParaRPr lang="en-US" dirty="0"/>
          </a:p>
        </p:txBody>
      </p:sp>
      <p:sp>
        <p:nvSpPr>
          <p:cNvPr id="4" name="Slide Number Placeholder 3"/>
          <p:cNvSpPr>
            <a:spLocks noGrp="1"/>
          </p:cNvSpPr>
          <p:nvPr>
            <p:ph type="sldNum" sz="quarter" idx="10"/>
          </p:nvPr>
        </p:nvSpPr>
        <p:spPr/>
        <p:txBody>
          <a:bodyPr/>
          <a:lstStyle/>
          <a:p>
            <a:fld id="{AE34376D-DA89-4B3A-AFF2-22D22A9CE08F}" type="slidenum">
              <a:rPr lang="en-US" smtClean="0"/>
              <a:pPr/>
              <a:t>13</a:t>
            </a:fld>
            <a:endParaRPr lang="en-US"/>
          </a:p>
        </p:txBody>
      </p:sp>
    </p:spTree>
    <p:extLst>
      <p:ext uri="{BB962C8B-B14F-4D97-AF65-F5344CB8AC3E}">
        <p14:creationId xmlns="" xmlns:p14="http://schemas.microsoft.com/office/powerpoint/2010/main" val="1643140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9/23/2016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9/23/2016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9/23/2016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3200400"/>
            <a:ext cx="6629400" cy="1600200"/>
          </a:xfrm>
        </p:spPr>
        <p:txBody>
          <a:bodyPr>
            <a:normAutofit/>
          </a:bodyPr>
          <a:lstStyle/>
          <a:p>
            <a:r>
              <a:rPr lang="fa-IR" sz="2800" dirty="0" smtClean="0">
                <a:solidFill>
                  <a:schemeClr val="accent5">
                    <a:lumMod val="75000"/>
                  </a:schemeClr>
                </a:solidFill>
                <a:cs typeface="B Titr" pitchFamily="2" charset="-78"/>
              </a:rPr>
              <a:t>کارگاه آموزشی کاروزی 3 </a:t>
            </a:r>
          </a:p>
          <a:p>
            <a:r>
              <a:rPr lang="fa-IR" sz="2800" dirty="0" smtClean="0">
                <a:solidFill>
                  <a:schemeClr val="accent5">
                    <a:lumMod val="75000"/>
                  </a:schemeClr>
                </a:solidFill>
                <a:cs typeface="B Titr" pitchFamily="2" charset="-78"/>
              </a:rPr>
              <a:t>شهریور 1394</a:t>
            </a:r>
            <a:endParaRPr lang="en-US" sz="2800" dirty="0">
              <a:solidFill>
                <a:schemeClr val="accent5">
                  <a:lumMod val="75000"/>
                </a:schemeClr>
              </a:solidFill>
              <a:cs typeface="B Titr" pitchFamily="2" charset="-78"/>
            </a:endParaRPr>
          </a:p>
        </p:txBody>
      </p:sp>
      <p:sp>
        <p:nvSpPr>
          <p:cNvPr id="2" name="Title 1"/>
          <p:cNvSpPr>
            <a:spLocks noGrp="1"/>
          </p:cNvSpPr>
          <p:nvPr>
            <p:ph type="ctrTitle"/>
          </p:nvPr>
        </p:nvSpPr>
        <p:spPr>
          <a:solidFill>
            <a:schemeClr val="bg1"/>
          </a:solidFill>
        </p:spPr>
        <p:txBody>
          <a:bodyPr/>
          <a:lstStyle/>
          <a:p>
            <a:r>
              <a:rPr lang="fa-IR" dirty="0" smtClean="0">
                <a:solidFill>
                  <a:schemeClr val="tx1"/>
                </a:solidFill>
                <a:cs typeface="B Titr" pitchFamily="2" charset="-78"/>
              </a:rPr>
              <a:t>به نام خدا</a:t>
            </a:r>
            <a:endParaRPr lang="en-US" dirty="0">
              <a:solidFill>
                <a:schemeClr val="tx1"/>
              </a:solidFill>
              <a:cs typeface="B Titr"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line image 2"/>
          <p:cNvPicPr>
            <a:picLocks noChangeAspect="1" noChangeArrowheads="1"/>
          </p:cNvPicPr>
          <p:nvPr/>
        </p:nvPicPr>
        <p:blipFill>
          <a:blip r:embed="rId2" cstate="print"/>
          <a:srcRect/>
          <a:stretch>
            <a:fillRect/>
          </a:stretch>
        </p:blipFill>
        <p:spPr bwMode="auto">
          <a:xfrm>
            <a:off x="762000" y="990601"/>
            <a:ext cx="7620000" cy="4953000"/>
          </a:xfrm>
          <a:prstGeom prst="rect">
            <a:avLst/>
          </a:prstGeom>
          <a:noFill/>
          <a:ln w="57150">
            <a:solidFill>
              <a:schemeClr val="accent1">
                <a:lumMod val="75000"/>
              </a:schemeClr>
            </a:solidFill>
          </a:ln>
        </p:spPr>
      </p:pic>
    </p:spTree>
    <p:extLst>
      <p:ext uri="{BB962C8B-B14F-4D97-AF65-F5344CB8AC3E}">
        <p14:creationId xmlns="" xmlns:p14="http://schemas.microsoft.com/office/powerpoint/2010/main" val="3214790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143000"/>
          </a:xfrm>
        </p:spPr>
        <p:txBody>
          <a:bodyPr/>
          <a:lstStyle/>
          <a:p>
            <a:pPr algn="ctr"/>
            <a:r>
              <a:rPr lang="fa-IR" b="1" dirty="0" smtClean="0">
                <a:ln w="19050">
                  <a:solidFill>
                    <a:schemeClr val="tx2">
                      <a:tint val="1000"/>
                    </a:schemeClr>
                  </a:solidFill>
                  <a:prstDash val="solid"/>
                </a:ln>
                <a:solidFill>
                  <a:schemeClr val="tx1"/>
                </a:solidFill>
                <a:effectLst>
                  <a:outerShdw blurRad="50000" dist="50800" dir="7500000" algn="tl">
                    <a:srgbClr val="000000">
                      <a:shade val="5000"/>
                      <a:alpha val="35000"/>
                    </a:srgbClr>
                  </a:outerShdw>
                </a:effectLst>
              </a:rPr>
              <a:t>کنش پژوهش </a:t>
            </a:r>
            <a:endParaRPr lang="en-US" b="1" dirty="0">
              <a:ln w="19050">
                <a:solidFill>
                  <a:schemeClr val="tx2">
                    <a:tint val="1000"/>
                  </a:schemeClr>
                </a:solidFill>
                <a:prstDash val="solid"/>
              </a:ln>
              <a:solidFill>
                <a:schemeClr val="tx1"/>
              </a:solidFill>
              <a:effectLst>
                <a:outerShdw blurRad="50000" dist="50800" dir="7500000" algn="tl">
                  <a:srgbClr val="000000">
                    <a:shade val="5000"/>
                    <a:alpha val="35000"/>
                  </a:srgbClr>
                </a:outerShdw>
              </a:effectLst>
            </a:endParaRPr>
          </a:p>
        </p:txBody>
      </p:sp>
      <p:sp>
        <p:nvSpPr>
          <p:cNvPr id="3" name="Content Placeholder 2"/>
          <p:cNvSpPr>
            <a:spLocks noGrp="1"/>
          </p:cNvSpPr>
          <p:nvPr>
            <p:ph sz="quarter" idx="1"/>
          </p:nvPr>
        </p:nvSpPr>
        <p:spPr>
          <a:xfrm>
            <a:off x="533400" y="1447800"/>
            <a:ext cx="8153400" cy="5105400"/>
          </a:xfr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r" rtl="1"/>
            <a:r>
              <a:rPr lang="fa-IR" dirty="0" smtClean="0">
                <a:cs typeface="B Titr" pitchFamily="2" charset="-78"/>
              </a:rPr>
              <a:t>الف) تحلیل شیوه هایی که عاملان(محققان) نقش خود و مسائل عملی را مشخص می کنند(چارچوب می دهند)( یعنی شیوه ها و رویه ها مهمتر از یافتن پاسخهای قطعی هستند).</a:t>
            </a:r>
            <a:endParaRPr lang="en-US" dirty="0" smtClean="0">
              <a:cs typeface="B Titr" pitchFamily="2" charset="-78"/>
            </a:endParaRPr>
          </a:p>
          <a:p>
            <a:pPr algn="r" rtl="1"/>
            <a:r>
              <a:rPr lang="fa-IR" dirty="0" smtClean="0">
                <a:cs typeface="B Titr" pitchFamily="2" charset="-78"/>
              </a:rPr>
              <a:t>ب) بازسازی آنچه در عمل موجود است(مشاهده می شود)، و نمونه هایی از مواردی که مسائل خاصی را  دارا می باشند و طرح این پرسش که: این مورد چیست؟( این مسئله از چه چیز ناشی می شود؟)</a:t>
            </a:r>
            <a:endParaRPr lang="en-US" dirty="0" smtClean="0">
              <a:cs typeface="B Titr" pitchFamily="2" charset="-78"/>
            </a:endParaRPr>
          </a:p>
          <a:p>
            <a:pPr algn="r" rtl="1"/>
            <a:r>
              <a:rPr lang="fa-IR" dirty="0" smtClean="0">
                <a:cs typeface="B Titr" pitchFamily="2" charset="-78"/>
              </a:rPr>
              <a:t>ج)پرسش از تئوریهای بنیادی و روشهایی که عمل فردی  و تجربه شخصی را روشن می کند.</a:t>
            </a:r>
            <a:endParaRPr lang="en-US" dirty="0" smtClean="0">
              <a:cs typeface="B Titr" pitchFamily="2" charset="-78"/>
            </a:endParaRPr>
          </a:p>
          <a:p>
            <a:pPr algn="r" rtl="1"/>
            <a:r>
              <a:rPr lang="fa-IR" dirty="0" smtClean="0">
                <a:cs typeface="B Titr" pitchFamily="2" charset="-78"/>
              </a:rPr>
              <a:t>د) درگیر شدن با  فرا- تامل، یعنی بررسی روند فرایند تامل در عمل خود فرد.</a:t>
            </a:r>
            <a:endParaRPr lang="en-US" dirty="0" smtClean="0">
              <a:cs typeface="B Titr" pitchFamily="2" charset="-78"/>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304800" y="3200400"/>
            <a:ext cx="8229600" cy="3200400"/>
          </a:xfr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a:noAutofit/>
          </a:bodyPr>
          <a:lstStyle/>
          <a:p>
            <a:pPr algn="r" rtl="1"/>
            <a:r>
              <a:rPr lang="fa-IR" sz="2800" b="1" dirty="0" smtClean="0">
                <a:solidFill>
                  <a:schemeClr val="tx1"/>
                </a:solidFill>
                <a:cs typeface="B Zar" pitchFamily="2" charset="-78"/>
              </a:rPr>
              <a:t>چه می کنم؟(آگاهی)</a:t>
            </a:r>
            <a:endParaRPr lang="en-US" sz="2800" b="1" dirty="0" smtClean="0">
              <a:solidFill>
                <a:schemeClr val="tx1"/>
              </a:solidFill>
              <a:cs typeface="B Zar" pitchFamily="2" charset="-78"/>
            </a:endParaRPr>
          </a:p>
          <a:p>
            <a:pPr algn="r" rtl="1"/>
            <a:r>
              <a:rPr lang="fa-IR" sz="2800" b="1" dirty="0" smtClean="0">
                <a:solidFill>
                  <a:schemeClr val="tx1"/>
                </a:solidFill>
                <a:cs typeface="B Zar" pitchFamily="2" charset="-78"/>
              </a:rPr>
              <a:t>چگونه می توانم موفق شوم؟(ارزش)</a:t>
            </a:r>
            <a:endParaRPr lang="en-US" sz="2800" b="1" dirty="0" smtClean="0">
              <a:solidFill>
                <a:schemeClr val="tx1"/>
              </a:solidFill>
              <a:cs typeface="B Zar" pitchFamily="2" charset="-78"/>
            </a:endParaRPr>
          </a:p>
          <a:p>
            <a:pPr algn="r" rtl="1"/>
            <a:r>
              <a:rPr lang="fa-IR" sz="2800" b="1" dirty="0" smtClean="0">
                <a:solidFill>
                  <a:schemeClr val="tx1"/>
                </a:solidFill>
                <a:cs typeface="B Zar" pitchFamily="2" charset="-78"/>
              </a:rPr>
              <a:t>چه کار بهتری می توانم انجام دهم؟(تصور)</a:t>
            </a:r>
            <a:endParaRPr lang="en-US" sz="2800" b="1" dirty="0" smtClean="0">
              <a:solidFill>
                <a:schemeClr val="tx1"/>
              </a:solidFill>
              <a:cs typeface="B Zar" pitchFamily="2" charset="-78"/>
            </a:endParaRPr>
          </a:p>
          <a:p>
            <a:pPr algn="r" rtl="1"/>
            <a:r>
              <a:rPr lang="fa-IR" sz="2800" b="1" dirty="0" smtClean="0">
                <a:solidFill>
                  <a:schemeClr val="tx1"/>
                </a:solidFill>
                <a:cs typeface="B Zar" pitchFamily="2" charset="-78"/>
              </a:rPr>
              <a:t>چه باید بکنم تا به نتایج دست پیدا کنم؟(طراحی)</a:t>
            </a:r>
            <a:endParaRPr lang="en-US" sz="2800" b="1" dirty="0" smtClean="0">
              <a:solidFill>
                <a:schemeClr val="tx1"/>
              </a:solidFill>
              <a:cs typeface="B Zar" pitchFamily="2" charset="-78"/>
            </a:endParaRPr>
          </a:p>
          <a:p>
            <a:pPr algn="r" rtl="1"/>
            <a:r>
              <a:rPr lang="fa-IR" sz="2800" b="1" dirty="0" smtClean="0">
                <a:solidFill>
                  <a:schemeClr val="tx1"/>
                </a:solidFill>
                <a:cs typeface="B Zar" pitchFamily="2" charset="-78"/>
              </a:rPr>
              <a:t>آیا این همان چیزی است که به دنبال آن هستم؟(قضاوت)</a:t>
            </a:r>
            <a:endParaRPr lang="en-US" sz="2800" b="1" dirty="0">
              <a:solidFill>
                <a:schemeClr val="tx1"/>
              </a:solidFill>
              <a:cs typeface="B Zar" pitchFamily="2" charset="-78"/>
            </a:endParaRPr>
          </a:p>
        </p:txBody>
      </p:sp>
      <p:sp>
        <p:nvSpPr>
          <p:cNvPr id="2" name="Title 1"/>
          <p:cNvSpPr>
            <a:spLocks noGrp="1"/>
          </p:cNvSpPr>
          <p:nvPr>
            <p:ph type="ctrTitle"/>
          </p:nvPr>
        </p:nvSpPr>
        <p:spPr>
          <a:solidFill>
            <a:schemeClr val="bg1"/>
          </a:solidFill>
        </p:spPr>
        <p:txBody>
          <a:bodyPr>
            <a:normAutofit/>
          </a:bodyPr>
          <a:lstStyle/>
          <a:p>
            <a:pPr rtl="1"/>
            <a:r>
              <a:rPr lang="fa-IR" dirty="0" smtClean="0">
                <a:solidFill>
                  <a:schemeClr val="tx1"/>
                </a:solidFill>
                <a:cs typeface="B Zar" pitchFamily="2" charset="-78"/>
              </a:rPr>
              <a:t>چگونه عمل درست و مناسب را در یک موقعیت عملی خاص انجام دهیم؟</a:t>
            </a:r>
            <a:endParaRPr lang="en-US" dirty="0">
              <a:solidFill>
                <a:schemeClr val="tx1"/>
              </a:solidFill>
              <a:cs typeface="B Zar"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Inline image 5"/>
          <p:cNvPicPr>
            <a:picLocks noChangeAspect="1" noChangeArrowheads="1"/>
          </p:cNvPicPr>
          <p:nvPr/>
        </p:nvPicPr>
        <p:blipFill>
          <a:blip r:embed="rId3" cstate="print"/>
          <a:srcRect/>
          <a:stretch>
            <a:fillRect/>
          </a:stretch>
        </p:blipFill>
        <p:spPr bwMode="auto">
          <a:xfrm>
            <a:off x="609600" y="533400"/>
            <a:ext cx="7467600" cy="5715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200" y="1473200"/>
          <a:ext cx="8077200" cy="5080000"/>
        </p:xfrm>
        <a:graphic>
          <a:graphicData uri="http://schemas.openxmlformats.org/drawingml/2006/table">
            <a:tbl>
              <a:tblPr firstRow="1" bandRow="1">
                <a:tableStyleId>{93296810-A885-4BE3-A3E7-6D5BEEA58F35}</a:tableStyleId>
              </a:tblPr>
              <a:tblGrid>
                <a:gridCol w="4038600"/>
                <a:gridCol w="4038600"/>
              </a:tblGrid>
              <a:tr h="1016000">
                <a:tc gridSpan="2">
                  <a:txBody>
                    <a:bodyPr/>
                    <a:lstStyle/>
                    <a:p>
                      <a:pPr algn="ctr"/>
                      <a:r>
                        <a:rPr lang="fa-IR" sz="3200" dirty="0" smtClean="0">
                          <a:cs typeface="B Titr" pitchFamily="2" charset="-78"/>
                        </a:rPr>
                        <a:t>انواع</a:t>
                      </a:r>
                      <a:r>
                        <a:rPr lang="fa-IR" sz="3200" baseline="0" dirty="0" smtClean="0">
                          <a:cs typeface="B Titr" pitchFamily="2" charset="-78"/>
                        </a:rPr>
                        <a:t> تأمل</a:t>
                      </a:r>
                      <a:endParaRPr lang="en-US" sz="3200" dirty="0">
                        <a:cs typeface="B Titr" pitchFamily="2" charset="-78"/>
                      </a:endParaRPr>
                    </a:p>
                  </a:txBody>
                  <a:tcPr/>
                </a:tc>
                <a:tc hMerge="1">
                  <a:txBody>
                    <a:bodyPr/>
                    <a:lstStyle/>
                    <a:p>
                      <a:pPr algn="ctr"/>
                      <a:endParaRPr lang="en-US" sz="3200" dirty="0">
                        <a:cs typeface="B Titr" pitchFamily="2" charset="-78"/>
                      </a:endParaRPr>
                    </a:p>
                  </a:txBody>
                  <a:tcPr/>
                </a:tc>
              </a:tr>
              <a:tr h="1016000">
                <a:tc>
                  <a:txBody>
                    <a:bodyPr/>
                    <a:lstStyle/>
                    <a:p>
                      <a:pPr algn="ctr"/>
                      <a:endParaRPr lang="fa-IR" sz="1800" dirty="0" smtClean="0">
                        <a:cs typeface="B Titr" pitchFamily="2" charset="-78"/>
                      </a:endParaRPr>
                    </a:p>
                    <a:p>
                      <a:pPr algn="ctr"/>
                      <a:r>
                        <a:rPr lang="fa-IR" sz="1800" dirty="0" smtClean="0">
                          <a:cs typeface="B Titr" pitchFamily="2" charset="-78"/>
                        </a:rPr>
                        <a:t>درمحیط</a:t>
                      </a:r>
                      <a:r>
                        <a:rPr lang="fa-IR" sz="1800" baseline="0" dirty="0" smtClean="0">
                          <a:cs typeface="B Titr" pitchFamily="2" charset="-78"/>
                        </a:rPr>
                        <a:t> کلاس/ مدرسه</a:t>
                      </a:r>
                    </a:p>
                    <a:p>
                      <a:pPr algn="ctr"/>
                      <a:r>
                        <a:rPr lang="fa-IR" sz="1800" baseline="0" dirty="0" smtClean="0">
                          <a:cs typeface="B Titr" pitchFamily="2" charset="-78"/>
                        </a:rPr>
                        <a:t>تفکر درباره آنچه احساس می کنید و ابتکار عمل </a:t>
                      </a:r>
                      <a:endParaRPr lang="en-US" sz="1800" dirty="0">
                        <a:cs typeface="B Titr" pitchFamily="2" charset="-78"/>
                      </a:endParaRPr>
                    </a:p>
                  </a:txBody>
                  <a:tcPr/>
                </a:tc>
                <a:tc>
                  <a:txBody>
                    <a:bodyPr/>
                    <a:lstStyle/>
                    <a:p>
                      <a:pPr algn="ctr"/>
                      <a:r>
                        <a:rPr lang="fa-IR" sz="1800" dirty="0" smtClean="0">
                          <a:cs typeface="B Titr" pitchFamily="2" charset="-78"/>
                        </a:rPr>
                        <a:t>تأمل حین عمل</a:t>
                      </a:r>
                      <a:endParaRPr lang="en-US" sz="1800" dirty="0">
                        <a:cs typeface="B Titr" pitchFamily="2" charset="-78"/>
                      </a:endParaRPr>
                    </a:p>
                  </a:txBody>
                  <a:tcPr/>
                </a:tc>
              </a:tr>
              <a:tr h="1016000">
                <a:tc>
                  <a:txBody>
                    <a:bodyPr/>
                    <a:lstStyle/>
                    <a:p>
                      <a:pPr algn="ctr"/>
                      <a:endParaRPr lang="fa-IR" sz="1800" dirty="0" smtClean="0">
                        <a:cs typeface="B Titr" pitchFamily="2" charset="-78"/>
                      </a:endParaRPr>
                    </a:p>
                    <a:p>
                      <a:pPr algn="ctr" rtl="1"/>
                      <a:r>
                        <a:rPr lang="fa-IR" sz="1800" dirty="0" smtClean="0">
                          <a:cs typeface="B Titr" pitchFamily="2" charset="-78"/>
                        </a:rPr>
                        <a:t>بعد از رویداد / رخداد</a:t>
                      </a:r>
                    </a:p>
                    <a:p>
                      <a:pPr algn="ctr" rtl="1"/>
                      <a:r>
                        <a:rPr lang="fa-IR" sz="1800" dirty="0" smtClean="0">
                          <a:cs typeface="B Titr" pitchFamily="2" charset="-78"/>
                        </a:rPr>
                        <a:t>تفکر بر روی نکات برجسته/ چشمگیر</a:t>
                      </a:r>
                      <a:endParaRPr lang="en-US" sz="1800" dirty="0">
                        <a:cs typeface="B Titr" pitchFamily="2" charset="-78"/>
                      </a:endParaRPr>
                    </a:p>
                  </a:txBody>
                  <a:tcPr/>
                </a:tc>
                <a:tc>
                  <a:txBody>
                    <a:bodyPr/>
                    <a:lstStyle/>
                    <a:p>
                      <a:pPr algn="ctr"/>
                      <a:r>
                        <a:rPr lang="fa-IR" sz="1800" dirty="0" smtClean="0">
                          <a:cs typeface="B Titr" pitchFamily="2" charset="-78"/>
                        </a:rPr>
                        <a:t>تأمل پس از عمل</a:t>
                      </a:r>
                      <a:endParaRPr lang="en-US" sz="1800" dirty="0">
                        <a:cs typeface="B Titr" pitchFamily="2" charset="-78"/>
                      </a:endParaRPr>
                    </a:p>
                  </a:txBody>
                  <a:tcPr/>
                </a:tc>
              </a:tr>
              <a:tr h="1016000">
                <a:tc>
                  <a:txBody>
                    <a:bodyPr/>
                    <a:lstStyle/>
                    <a:p>
                      <a:pPr algn="ctr"/>
                      <a:r>
                        <a:rPr lang="fa-IR" sz="1800" dirty="0" smtClean="0">
                          <a:cs typeface="B Titr" pitchFamily="2" charset="-78"/>
                        </a:rPr>
                        <a:t>بر مبنای</a:t>
                      </a:r>
                      <a:r>
                        <a:rPr lang="fa-IR" sz="1800" baseline="0" dirty="0" smtClean="0">
                          <a:cs typeface="B Titr" pitchFamily="2" charset="-78"/>
                        </a:rPr>
                        <a:t> دلیل/ مقصدخاصی</a:t>
                      </a:r>
                    </a:p>
                    <a:p>
                      <a:pPr algn="ctr"/>
                      <a:r>
                        <a:rPr lang="fa-IR" sz="1800" dirty="0" smtClean="0">
                          <a:cs typeface="B Titr" pitchFamily="2" charset="-78"/>
                        </a:rPr>
                        <a:t>طراحی برای مقصدی</a:t>
                      </a:r>
                      <a:r>
                        <a:rPr lang="fa-IR" sz="1800" baseline="0" dirty="0" smtClean="0">
                          <a:cs typeface="B Titr" pitchFamily="2" charset="-78"/>
                        </a:rPr>
                        <a:t> که به دنبال دستیابی به آن هستید</a:t>
                      </a:r>
                      <a:endParaRPr lang="en-US" sz="1800" dirty="0">
                        <a:cs typeface="B Titr" pitchFamily="2" charset="-78"/>
                      </a:endParaRPr>
                    </a:p>
                  </a:txBody>
                  <a:tcPr/>
                </a:tc>
                <a:tc>
                  <a:txBody>
                    <a:bodyPr/>
                    <a:lstStyle/>
                    <a:p>
                      <a:pPr algn="ctr"/>
                      <a:r>
                        <a:rPr lang="fa-IR" sz="1800" dirty="0" smtClean="0">
                          <a:cs typeface="B Titr" pitchFamily="2" charset="-78"/>
                        </a:rPr>
                        <a:t>تأمل برای عمل</a:t>
                      </a:r>
                      <a:endParaRPr lang="en-US" sz="1800" dirty="0">
                        <a:cs typeface="B Titr" pitchFamily="2" charset="-78"/>
                      </a:endParaRPr>
                    </a:p>
                  </a:txBody>
                  <a:tcPr/>
                </a:tc>
              </a:tr>
              <a:tr h="1016000">
                <a:tc>
                  <a:txBody>
                    <a:bodyPr/>
                    <a:lstStyle/>
                    <a:p>
                      <a:pPr algn="ctr"/>
                      <a:r>
                        <a:rPr lang="fa-IR" sz="1800" dirty="0" smtClean="0">
                          <a:cs typeface="B Titr" pitchFamily="2" charset="-78"/>
                        </a:rPr>
                        <a:t>آگاهی نسبت به عمل فردی در آینده</a:t>
                      </a:r>
                    </a:p>
                    <a:p>
                      <a:pPr algn="ctr"/>
                      <a:r>
                        <a:rPr lang="fa-IR" sz="1800" smtClean="0">
                          <a:cs typeface="B Titr" pitchFamily="2" charset="-78"/>
                        </a:rPr>
                        <a:t> </a:t>
                      </a:r>
                      <a:r>
                        <a:rPr lang="fa-IR" sz="1800" dirty="0" smtClean="0">
                          <a:cs typeface="B Titr" pitchFamily="2" charset="-78"/>
                        </a:rPr>
                        <a:t>یا مشارکت با دیگران</a:t>
                      </a:r>
                      <a:endParaRPr lang="en-US" sz="1800" dirty="0">
                        <a:cs typeface="B Titr" pitchFamily="2" charset="-78"/>
                      </a:endParaRPr>
                    </a:p>
                  </a:txBody>
                  <a:tcPr/>
                </a:tc>
                <a:tc>
                  <a:txBody>
                    <a:bodyPr/>
                    <a:lstStyle/>
                    <a:p>
                      <a:pPr algn="ctr"/>
                      <a:r>
                        <a:rPr lang="fa-IR" sz="1800" dirty="0" smtClean="0">
                          <a:cs typeface="B Titr" pitchFamily="2" charset="-78"/>
                        </a:rPr>
                        <a:t>تأمل با عمل</a:t>
                      </a:r>
                      <a:endParaRPr lang="en-US" sz="1800" dirty="0">
                        <a:cs typeface="B Titr" pitchFamily="2" charset="-78"/>
                      </a:endParaRPr>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1"/>
          </a:solidFill>
        </p:spPr>
        <p:txBody>
          <a:bodyPr>
            <a:normAutofit/>
          </a:bodyPr>
          <a:lstStyle/>
          <a:p>
            <a:r>
              <a:rPr lang="fa-IR" dirty="0" smtClean="0">
                <a:solidFill>
                  <a:schemeClr val="tx1"/>
                </a:solidFill>
              </a:rPr>
              <a:t>بازخورد قدرشناسانه</a:t>
            </a:r>
            <a:endParaRPr lang="en-US" dirty="0">
              <a:solidFill>
                <a:schemeClr val="tx1"/>
              </a:solidFill>
            </a:endParaRPr>
          </a:p>
        </p:txBody>
      </p:sp>
      <p:sp>
        <p:nvSpPr>
          <p:cNvPr id="4" name="Subtitle 3"/>
          <p:cNvSpPr>
            <a:spLocks noGrp="1"/>
          </p:cNvSpPr>
          <p:nvPr>
            <p:ph type="subTitle" idx="1"/>
          </p:nvPr>
        </p:nvSpPr>
        <p:spPr>
          <a:xfrm>
            <a:off x="76200" y="3124200"/>
            <a:ext cx="8915400" cy="3657600"/>
          </a:xfrm>
          <a:solidFill>
            <a:schemeClr val="bg1"/>
          </a:solidFill>
        </p:spPr>
        <p:style>
          <a:lnRef idx="1">
            <a:schemeClr val="accent3"/>
          </a:lnRef>
          <a:fillRef idx="2">
            <a:schemeClr val="accent3"/>
          </a:fillRef>
          <a:effectRef idx="1">
            <a:schemeClr val="accent3"/>
          </a:effectRef>
          <a:fontRef idx="minor">
            <a:schemeClr val="dk1"/>
          </a:fontRef>
        </p:style>
        <p:txBody>
          <a:bodyPr>
            <a:noAutofit/>
          </a:bodyPr>
          <a:lstStyle/>
          <a:p>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cs typeface="B Tir" pitchFamily="2" charset="-78"/>
              </a:rPr>
              <a:t>ارائه بازخورد سازنده می تواند منجر به احساس مثبت نسبت به گذشته/ قدرشناسی؛ </a:t>
            </a:r>
          </a:p>
          <a:p>
            <a:pPr rtl="1"/>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cs typeface="B Tir" pitchFamily="2" charset="-78"/>
              </a:rPr>
              <a:t>احساس مثبت نسبت به حال/ دوست داشتن موقعیتی که در آن قرار داریم؛ یا </a:t>
            </a:r>
          </a:p>
          <a:p>
            <a:pPr rtl="1"/>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cs typeface="B Tir" pitchFamily="2" charset="-78"/>
              </a:rPr>
              <a:t>احساس مثبت نسبت به آینده/آنچه آرزو داریم باشد</a:t>
            </a:r>
            <a:endParaRPr lang="en-US"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cs typeface="B Tir"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3200400"/>
            <a:ext cx="6629400" cy="2286000"/>
          </a:xfrm>
        </p:spPr>
        <p:txBody>
          <a:bodyPr>
            <a:normAutofit/>
          </a:bodyPr>
          <a:lstStyle/>
          <a:p>
            <a:r>
              <a:rPr lang="fa-IR" sz="2800" dirty="0" smtClean="0">
                <a:solidFill>
                  <a:schemeClr val="tx1"/>
                </a:solidFill>
                <a:cs typeface="B Titr" pitchFamily="2" charset="-78"/>
              </a:rPr>
              <a:t>فرآیند آموزشی باید از چه ویژگی هایی برخوردار باشد تا امکان تأمل و بازاندیشی حرفه‏ای را فراهم کند؟ </a:t>
            </a:r>
          </a:p>
          <a:p>
            <a:pPr algn="just" rtl="1"/>
            <a:r>
              <a:rPr lang="fa-IR" sz="2800" dirty="0" smtClean="0">
                <a:solidFill>
                  <a:schemeClr val="tx1"/>
                </a:solidFill>
                <a:cs typeface="B Titr" pitchFamily="2" charset="-78"/>
              </a:rPr>
              <a:t>آیا فرآیند های خطی از چنین ظرفیتی برخودارند؟</a:t>
            </a:r>
            <a:endParaRPr lang="en-US" sz="2800" dirty="0">
              <a:solidFill>
                <a:schemeClr val="tx1"/>
              </a:solidFill>
              <a:cs typeface="B Titr" pitchFamily="2" charset="-78"/>
            </a:endParaRPr>
          </a:p>
        </p:txBody>
      </p:sp>
      <p:sp>
        <p:nvSpPr>
          <p:cNvPr id="2" name="Title 1"/>
          <p:cNvSpPr>
            <a:spLocks noGrp="1"/>
          </p:cNvSpPr>
          <p:nvPr>
            <p:ph type="ctrTitle"/>
          </p:nvPr>
        </p:nvSpPr>
        <p:spPr>
          <a:solidFill>
            <a:schemeClr val="bg1"/>
          </a:solidFill>
        </p:spPr>
        <p:txBody>
          <a:bodyPr/>
          <a:lstStyle/>
          <a:p>
            <a:r>
              <a:rPr lang="fa-IR" dirty="0" smtClean="0">
                <a:solidFill>
                  <a:schemeClr val="tx1"/>
                </a:solidFill>
                <a:cs typeface="B Titr" pitchFamily="2" charset="-78"/>
              </a:rPr>
              <a:t>فرآیند آموزش</a:t>
            </a:r>
            <a:endParaRPr lang="en-US" dirty="0">
              <a:solidFill>
                <a:schemeClr val="tx1"/>
              </a:solidFill>
              <a:cs typeface="B Titr"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600200"/>
            <a:ext cx="9144000" cy="1470025"/>
          </a:xfrm>
          <a:solidFill>
            <a:schemeClr val="bg1"/>
          </a:solidFill>
        </p:spPr>
        <p:txBody>
          <a:bodyPr>
            <a:normAutofit/>
          </a:bodyPr>
          <a:lstStyle/>
          <a:p>
            <a:pPr rtl="1"/>
            <a:r>
              <a:rPr lang="fa-IR" dirty="0" smtClean="0">
                <a:solidFill>
                  <a:schemeClr val="tx1"/>
                </a:solidFill>
                <a:cs typeface="B Titr" pitchFamily="2" charset="-78"/>
              </a:rPr>
              <a:t>ارتباط میان مشاهده، عمل و تأمل در برنامه کارورزی</a:t>
            </a:r>
            <a:endParaRPr lang="en-US" dirty="0">
              <a:solidFill>
                <a:schemeClr val="tx1"/>
              </a:solidFill>
              <a:cs typeface="B Titr" pitchFamily="2" charset="-78"/>
            </a:endParaRPr>
          </a:p>
        </p:txBody>
      </p:sp>
      <p:sp>
        <p:nvSpPr>
          <p:cNvPr id="4" name="Subtitle 3"/>
          <p:cNvSpPr>
            <a:spLocks noGrp="1"/>
          </p:cNvSpPr>
          <p:nvPr>
            <p:ph type="subTitle" idx="1"/>
          </p:nvPr>
        </p:nvSpPr>
        <p:spPr>
          <a:xfrm>
            <a:off x="990600" y="3200400"/>
            <a:ext cx="7239000" cy="2895600"/>
          </a:xfrm>
          <a:solidFill>
            <a:schemeClr val="bg1"/>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r>
              <a:rPr lang="fa-IR" sz="3200" dirty="0" smtClean="0">
                <a:cs typeface="B Titr" pitchFamily="2" charset="-78"/>
              </a:rPr>
              <a:t>کارورزی یک: عمل مشاهده تأملی</a:t>
            </a:r>
          </a:p>
          <a:p>
            <a:r>
              <a:rPr lang="fa-IR" sz="3200" dirty="0" smtClean="0">
                <a:cs typeface="B Titr" pitchFamily="2" charset="-78"/>
              </a:rPr>
              <a:t>کارورزی دو: طراحی فعالیت یادگیری برای حل مسالة/ رفع نیاز </a:t>
            </a:r>
          </a:p>
          <a:p>
            <a:r>
              <a:rPr lang="fa-IR" sz="3200" dirty="0" smtClean="0">
                <a:cs typeface="B Titr" pitchFamily="2" charset="-78"/>
              </a:rPr>
              <a:t> کارورزی سه: تهیه طرح آموزشی و قرار گرفتن در چرخه کنش پژوهی بر اساس تجربیات کسب شده</a:t>
            </a:r>
            <a:endParaRPr lang="en-US" sz="3200" dirty="0">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143000" y="3200400"/>
            <a:ext cx="6400800" cy="2971800"/>
          </a:xfr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a:normAutofit/>
          </a:bodyPr>
          <a:lstStyle/>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چه کاری می توانم انجام دهم؟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(آگاهی)</a:t>
            </a:r>
            <a:endParaRPr lang="en-US"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چگونه می توانم موفق شوم؟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r>
              <a:rPr lang="fa-IR" dirty="0" smtClean="0">
                <a:ln w="18415" cmpd="sng">
                  <a:solidFill>
                    <a:srgbClr val="FFFFFF"/>
                  </a:solidFill>
                  <a:prstDash val="solid"/>
                </a:ln>
                <a:solidFill>
                  <a:schemeClr val="tx1"/>
                </a:solidFill>
                <a:effectLst>
                  <a:outerShdw blurRad="63500" dir="3600000" algn="tl" rotWithShape="0">
                    <a:srgbClr val="000000">
                      <a:alpha val="70000"/>
                    </a:srgbClr>
                  </a:outerShdw>
                </a:effectLst>
              </a:rPr>
              <a:t>ارزش)</a:t>
            </a:r>
            <a:endParaRPr lang="en-US" b="1"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چه کار بهتری را می توانم انجام دهم؟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(تصور/تجسم)</a:t>
            </a:r>
            <a:endParaRPr lang="en-US"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چه کاری برای دستیابی به نتایج مورد انتظار باید انجام دهم؟ </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(طراحی)</a:t>
            </a:r>
            <a:endParaRPr lang="fa-IR"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آیا این همان چیزی است که به دنبال آن هستم؟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(ارزیابی)</a:t>
            </a:r>
            <a:endParaRPr lang="en-US" b="1" dirty="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p:txBody>
      </p:sp>
      <p:sp>
        <p:nvSpPr>
          <p:cNvPr id="2" name="Title 1"/>
          <p:cNvSpPr>
            <a:spLocks noGrp="1"/>
          </p:cNvSpPr>
          <p:nvPr>
            <p:ph type="ctrTitle"/>
          </p:nvPr>
        </p:nvSpPr>
        <p:spPr>
          <a:solidFill>
            <a:schemeClr val="bg2"/>
          </a:solidFill>
        </p:spPr>
        <p:txBody>
          <a:bodyPr>
            <a:normAutofit/>
          </a:bodyPr>
          <a:lstStyle/>
          <a:p>
            <a:pPr rtl="1"/>
            <a:r>
              <a:rPr lang="fa-IR" dirty="0" smtClean="0">
                <a:solidFill>
                  <a:schemeClr val="tx1"/>
                </a:solidFill>
              </a:rPr>
              <a:t>پرسش هایی که در فرآیند آموزش قابل طرح است</a:t>
            </a:r>
            <a:endParaRPr lang="en-US" dirty="0">
              <a:solidFill>
                <a:schemeClr val="tx1"/>
              </a:solidFill>
            </a:endParaRPr>
          </a:p>
        </p:txBody>
      </p:sp>
    </p:spTree>
    <p:extLst>
      <p:ext uri="{BB962C8B-B14F-4D97-AF65-F5344CB8AC3E}">
        <p14:creationId xmlns="" xmlns:p14="http://schemas.microsoft.com/office/powerpoint/2010/main" val="2404490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fa-IR" b="1" dirty="0" smtClean="0">
                <a:ln w="10541" cmpd="sng">
                  <a:solidFill>
                    <a:schemeClr val="accent1">
                      <a:shade val="88000"/>
                      <a:satMod val="110000"/>
                    </a:schemeClr>
                  </a:solidFill>
                  <a:prstDash val="solid"/>
                </a:ln>
                <a:solidFill>
                  <a:schemeClr val="tx1"/>
                </a:solidFill>
                <a:effectLst/>
                <a:cs typeface="B Mitra" pitchFamily="2" charset="-78"/>
              </a:rPr>
              <a:t>مراحل آموزش</a:t>
            </a:r>
            <a:endParaRPr lang="en-US" b="1" dirty="0">
              <a:ln w="10541" cmpd="sng">
                <a:solidFill>
                  <a:schemeClr val="accent1">
                    <a:shade val="88000"/>
                    <a:satMod val="110000"/>
                  </a:schemeClr>
                </a:solidFill>
                <a:prstDash val="solid"/>
              </a:ln>
              <a:solidFill>
                <a:schemeClr val="tx1"/>
              </a:solidFill>
              <a:effectLst/>
              <a:cs typeface="B Mitra" pitchFamily="2" charset="-78"/>
            </a:endParaRPr>
          </a:p>
        </p:txBody>
      </p:sp>
      <p:sp>
        <p:nvSpPr>
          <p:cNvPr id="17411" name="Content Placeholder 2"/>
          <p:cNvSpPr>
            <a:spLocks noGrp="1"/>
          </p:cNvSpPr>
          <p:nvPr>
            <p:ph sz="quarter" idx="1"/>
          </p:nvPr>
        </p:nvSpPr>
        <p:spPr>
          <a:xfrm>
            <a:off x="457200" y="1600200"/>
            <a:ext cx="7467600" cy="4873625"/>
          </a:xfrm>
        </p:spPr>
        <p:txBody>
          <a:bodyPr>
            <a:normAutofit fontScale="92500" lnSpcReduction="10000"/>
          </a:bodyPr>
          <a:lstStyle/>
          <a:p>
            <a:pPr algn="r" rtl="1">
              <a:lnSpc>
                <a:spcPct val="150000"/>
              </a:lnSpc>
              <a:buClr>
                <a:schemeClr val="accent3">
                  <a:lumMod val="60000"/>
                  <a:lumOff val="40000"/>
                </a:schemeClr>
              </a:buClr>
              <a:buNone/>
            </a:pPr>
            <a:r>
              <a:rPr lang="fa-IR" sz="3200" b="1" dirty="0" smtClean="0">
                <a:cs typeface="B Titr" pitchFamily="2" charset="-78"/>
              </a:rPr>
              <a:t>ارتباط برقرار کردن</a:t>
            </a:r>
            <a:r>
              <a:rPr lang="en-US" sz="3200" b="1" dirty="0" smtClean="0">
                <a:cs typeface="B Titr" pitchFamily="2" charset="-78"/>
              </a:rPr>
              <a:t>R</a:t>
            </a:r>
            <a:r>
              <a:rPr lang="en-US" sz="3200" b="1" i="1" dirty="0" smtClean="0">
                <a:cs typeface="B Titr" pitchFamily="2" charset="-78"/>
              </a:rPr>
              <a:t>elating</a:t>
            </a:r>
            <a:endParaRPr lang="fa-IR" sz="3200" b="1" i="1" dirty="0" smtClean="0">
              <a:cs typeface="B Titr" pitchFamily="2" charset="-78"/>
            </a:endParaRPr>
          </a:p>
          <a:p>
            <a:pPr lvl="0" algn="r" rtl="1"/>
            <a:r>
              <a:rPr lang="ar-SA" sz="3200" dirty="0" smtClean="0">
                <a:cs typeface="B Titr" pitchFamily="2" charset="-78"/>
              </a:rPr>
              <a:t>در ارتباط با زندگی روزمره دانش آموز باشد</a:t>
            </a:r>
            <a:r>
              <a:rPr lang="fa-IR" sz="3200" dirty="0" smtClean="0">
                <a:cs typeface="B Titr" pitchFamily="2" charset="-78"/>
              </a:rPr>
              <a:t>/ برخاسته از مسایلی که دانش آموز با آن روبرو است</a:t>
            </a:r>
            <a:endParaRPr lang="en-US" sz="3200" dirty="0" smtClean="0">
              <a:cs typeface="B Titr" pitchFamily="2" charset="-78"/>
            </a:endParaRPr>
          </a:p>
          <a:p>
            <a:pPr algn="r" rtl="1">
              <a:lnSpc>
                <a:spcPct val="150000"/>
              </a:lnSpc>
              <a:buClr>
                <a:schemeClr val="accent3">
                  <a:lumMod val="60000"/>
                  <a:lumOff val="40000"/>
                </a:schemeClr>
              </a:buClr>
              <a:buNone/>
            </a:pPr>
            <a:r>
              <a:rPr lang="fa-IR" sz="3200" b="1" dirty="0" smtClean="0">
                <a:cs typeface="B Titr" pitchFamily="2" charset="-78"/>
              </a:rPr>
              <a:t>تجربه کردن</a:t>
            </a:r>
            <a:r>
              <a:rPr lang="en-US" sz="3200" b="1" dirty="0" smtClean="0">
                <a:cs typeface="B Titr" pitchFamily="2" charset="-78"/>
              </a:rPr>
              <a:t>E</a:t>
            </a:r>
            <a:r>
              <a:rPr lang="en-US" sz="3200" b="1" i="1" dirty="0" smtClean="0">
                <a:cs typeface="B Titr" pitchFamily="2" charset="-78"/>
              </a:rPr>
              <a:t>xperiencing</a:t>
            </a:r>
            <a:endParaRPr lang="fa-IR" sz="3200" b="1" i="1" dirty="0" smtClean="0">
              <a:cs typeface="B Titr" pitchFamily="2" charset="-78"/>
            </a:endParaRPr>
          </a:p>
          <a:p>
            <a:pPr lvl="0" algn="r" rtl="1">
              <a:lnSpc>
                <a:spcPct val="150000"/>
              </a:lnSpc>
              <a:buClr>
                <a:schemeClr val="accent3">
                  <a:lumMod val="60000"/>
                  <a:lumOff val="40000"/>
                </a:schemeClr>
              </a:buClr>
            </a:pPr>
            <a:r>
              <a:rPr lang="ar-SA" sz="2800" dirty="0" smtClean="0">
                <a:cs typeface="B Titr" pitchFamily="2" charset="-78"/>
              </a:rPr>
              <a:t>قابل تجربه و آزمایش باشد، به </a:t>
            </a:r>
            <a:r>
              <a:rPr lang="fa-IR" sz="2800" dirty="0" smtClean="0">
                <a:cs typeface="B Titr" pitchFamily="2" charset="-78"/>
              </a:rPr>
              <a:t>یادگیرنده</a:t>
            </a:r>
            <a:r>
              <a:rPr lang="ar-SA" sz="2800" dirty="0" smtClean="0">
                <a:cs typeface="B Titr" pitchFamily="2" charset="-78"/>
              </a:rPr>
              <a:t> کمک کند تا با بروز خلاقیت های خود کشف کند، اختراع کند و به اید </a:t>
            </a:r>
            <a:r>
              <a:rPr lang="ar-SA" sz="2800" dirty="0" smtClean="0">
                <a:cs typeface="B Titr" pitchFamily="2" charset="-78"/>
              </a:rPr>
              <a:t>ه</a:t>
            </a:r>
            <a:r>
              <a:rPr lang="fa-IR" sz="2800" dirty="0" smtClean="0">
                <a:cs typeface="B Titr" pitchFamily="2" charset="-78"/>
              </a:rPr>
              <a:t> </a:t>
            </a:r>
            <a:r>
              <a:rPr lang="ar-SA" sz="2800" dirty="0" smtClean="0">
                <a:cs typeface="B Titr" pitchFamily="2" charset="-78"/>
              </a:rPr>
              <a:t>ای </a:t>
            </a:r>
            <a:r>
              <a:rPr lang="ar-SA" sz="2800" dirty="0" smtClean="0">
                <a:cs typeface="B Titr" pitchFamily="2" charset="-78"/>
              </a:rPr>
              <a:t>نوبیاندیشد</a:t>
            </a:r>
            <a:r>
              <a:rPr lang="fa-IR" sz="2800" dirty="0" smtClean="0">
                <a:cs typeface="B Titr" pitchFamily="2" charset="-78"/>
              </a:rPr>
              <a:t>/ از طریق پژوهش پاسخ پرسش های خود را بیابد</a:t>
            </a:r>
            <a:r>
              <a:rPr lang="ar-SA" sz="2800" dirty="0" smtClean="0">
                <a:cs typeface="B Titr" pitchFamily="2" charset="-78"/>
              </a:rPr>
              <a:t>. این فعالیت ها قلب یاد گیری مفهومی هستند</a:t>
            </a:r>
            <a:endParaRPr lang="en-US" sz="2800" dirty="0" smtClean="0">
              <a:cs typeface="B Titr"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fa-IR" b="1" dirty="0" smtClean="0">
                <a:ln w="10541" cmpd="sng">
                  <a:solidFill>
                    <a:schemeClr val="accent1">
                      <a:shade val="88000"/>
                      <a:satMod val="110000"/>
                    </a:schemeClr>
                  </a:solidFill>
                  <a:prstDash val="solid"/>
                </a:ln>
                <a:solidFill>
                  <a:schemeClr val="tx1"/>
                </a:solidFill>
                <a:effectLst/>
                <a:cs typeface="B Mitra" pitchFamily="2" charset="-78"/>
              </a:rPr>
              <a:t>مراحل آموزش</a:t>
            </a:r>
            <a:endParaRPr lang="en-US" b="1" dirty="0">
              <a:ln w="10541" cmpd="sng">
                <a:solidFill>
                  <a:schemeClr val="accent1">
                    <a:shade val="88000"/>
                    <a:satMod val="110000"/>
                  </a:schemeClr>
                </a:solidFill>
                <a:prstDash val="solid"/>
              </a:ln>
              <a:solidFill>
                <a:schemeClr val="tx1"/>
              </a:solidFill>
              <a:effectLst/>
              <a:cs typeface="B Mitra" pitchFamily="2" charset="-78"/>
            </a:endParaRPr>
          </a:p>
        </p:txBody>
      </p:sp>
      <p:sp>
        <p:nvSpPr>
          <p:cNvPr id="17411" name="Content Placeholder 2"/>
          <p:cNvSpPr>
            <a:spLocks noGrp="1"/>
          </p:cNvSpPr>
          <p:nvPr>
            <p:ph sz="quarter" idx="1"/>
          </p:nvPr>
        </p:nvSpPr>
        <p:spPr>
          <a:xfrm>
            <a:off x="457200" y="1600200"/>
            <a:ext cx="8458200" cy="4873625"/>
          </a:xfrm>
        </p:spPr>
        <p:txBody>
          <a:bodyPr>
            <a:normAutofit fontScale="77500" lnSpcReduction="20000"/>
          </a:bodyPr>
          <a:lstStyle/>
          <a:p>
            <a:pPr algn="r" rtl="1">
              <a:lnSpc>
                <a:spcPct val="150000"/>
              </a:lnSpc>
              <a:buClr>
                <a:schemeClr val="accent3">
                  <a:lumMod val="60000"/>
                  <a:lumOff val="40000"/>
                </a:schemeClr>
              </a:buClr>
              <a:buNone/>
            </a:pPr>
            <a:r>
              <a:rPr lang="fa-IR" sz="2900" b="1" dirty="0" smtClean="0">
                <a:cs typeface="B Titr" pitchFamily="2" charset="-78"/>
              </a:rPr>
              <a:t>بکارگرفتن</a:t>
            </a:r>
            <a:r>
              <a:rPr lang="en-US" sz="2900" b="1" dirty="0" smtClean="0">
                <a:cs typeface="B Titr" pitchFamily="2" charset="-78"/>
              </a:rPr>
              <a:t>A</a:t>
            </a:r>
            <a:r>
              <a:rPr lang="en-US" sz="2900" b="1" i="1" dirty="0" smtClean="0">
                <a:cs typeface="B Titr" pitchFamily="2" charset="-78"/>
              </a:rPr>
              <a:t>pplying</a:t>
            </a:r>
            <a:endParaRPr lang="fa-IR" sz="2900" b="1" i="1" dirty="0" smtClean="0">
              <a:cs typeface="B Titr" pitchFamily="2" charset="-78"/>
            </a:endParaRPr>
          </a:p>
          <a:p>
            <a:pPr lvl="0" algn="r" rtl="1">
              <a:lnSpc>
                <a:spcPct val="150000"/>
              </a:lnSpc>
              <a:buClr>
                <a:schemeClr val="accent3">
                  <a:lumMod val="60000"/>
                  <a:lumOff val="40000"/>
                </a:schemeClr>
              </a:buClr>
            </a:pPr>
            <a:r>
              <a:rPr lang="ar-SA" sz="2900" dirty="0" smtClean="0">
                <a:cs typeface="B Titr" pitchFamily="2" charset="-78"/>
              </a:rPr>
              <a:t>کاربرد داشته باشد، مفاهیم و اطلاعاتی که نهادینه شده است دانش آموز را به تصور یک آینده مجازی می کشاند(ارتباط بین تئوری و عمل)(تصور شغلی که در ارتباط با مساله</a:t>
            </a:r>
            <a:r>
              <a:rPr lang="fa-IR" sz="2900" dirty="0" smtClean="0">
                <a:cs typeface="B Titr" pitchFamily="2" charset="-78"/>
              </a:rPr>
              <a:t>/ </a:t>
            </a:r>
            <a:r>
              <a:rPr lang="ar-SA" sz="2900" dirty="0" smtClean="0">
                <a:cs typeface="B Titr" pitchFamily="2" charset="-78"/>
              </a:rPr>
              <a:t>حل مساله</a:t>
            </a:r>
            <a:endParaRPr lang="en-US" sz="2900" dirty="0" smtClean="0">
              <a:cs typeface="B Titr" pitchFamily="2" charset="-78"/>
            </a:endParaRPr>
          </a:p>
          <a:p>
            <a:pPr algn="r" rtl="1">
              <a:lnSpc>
                <a:spcPct val="150000"/>
              </a:lnSpc>
              <a:buClr>
                <a:schemeClr val="accent3">
                  <a:lumMod val="60000"/>
                  <a:lumOff val="40000"/>
                </a:schemeClr>
              </a:buClr>
            </a:pPr>
            <a:endParaRPr lang="en-US" sz="2900" b="1" i="1" dirty="0" smtClean="0">
              <a:cs typeface="B Titr" pitchFamily="2" charset="-78"/>
            </a:endParaRPr>
          </a:p>
          <a:p>
            <a:pPr algn="r" rtl="1">
              <a:lnSpc>
                <a:spcPct val="150000"/>
              </a:lnSpc>
              <a:buClr>
                <a:schemeClr val="accent3">
                  <a:lumMod val="60000"/>
                  <a:lumOff val="40000"/>
                </a:schemeClr>
              </a:buClr>
              <a:buNone/>
            </a:pPr>
            <a:r>
              <a:rPr lang="fa-IR" sz="2900" b="1" dirty="0" smtClean="0">
                <a:cs typeface="B Titr" pitchFamily="2" charset="-78"/>
              </a:rPr>
              <a:t>به اشتراک گذاشتن</a:t>
            </a:r>
            <a:r>
              <a:rPr lang="en-US" sz="2900" b="1" dirty="0" smtClean="0">
                <a:cs typeface="B Titr" pitchFamily="2" charset="-78"/>
              </a:rPr>
              <a:t>sharing </a:t>
            </a:r>
            <a:endParaRPr lang="fa-IR" sz="2900" b="1" i="1" dirty="0" smtClean="0">
              <a:cs typeface="B Titr" pitchFamily="2" charset="-78"/>
            </a:endParaRPr>
          </a:p>
          <a:p>
            <a:pPr lvl="0" algn="r" rtl="1">
              <a:lnSpc>
                <a:spcPct val="150000"/>
              </a:lnSpc>
              <a:buClr>
                <a:schemeClr val="accent3">
                  <a:lumMod val="60000"/>
                  <a:lumOff val="40000"/>
                </a:schemeClr>
              </a:buClr>
            </a:pPr>
            <a:r>
              <a:rPr lang="ar-SA" sz="2900" dirty="0" smtClean="0">
                <a:cs typeface="B Titr" pitchFamily="2" charset="-78"/>
              </a:rPr>
              <a:t>تا حد امکان دانش آموز را به کار گروهی تشویق کند. یادگیری مشارکتی و تعاملی مقدمه یاد گیری مفهومی پایدار است(یادگیری مشارکتی)(انجام پژوهش ها و یا جمع آوری اطلاعات به صورت گروهی و تعامل در مورد یافته ها و تجزیه و تحلیل آنها).</a:t>
            </a:r>
            <a:endParaRPr lang="en-US" sz="2900" dirty="0" smtClean="0">
              <a:cs typeface="B Titr" pitchFamily="2" charset="-78"/>
            </a:endParaRPr>
          </a:p>
          <a:p>
            <a:pPr algn="r" rtl="1">
              <a:lnSpc>
                <a:spcPct val="150000"/>
              </a:lnSpc>
              <a:buClr>
                <a:schemeClr val="accent3">
                  <a:lumMod val="60000"/>
                  <a:lumOff val="40000"/>
                </a:schemeClr>
              </a:buClr>
            </a:pPr>
            <a:endParaRPr lang="en-US" sz="3200" dirty="0" smtClean="0">
              <a:cs typeface="B Mitra"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fa-IR" b="1" dirty="0" smtClean="0">
                <a:ln w="10541" cmpd="sng">
                  <a:solidFill>
                    <a:schemeClr val="accent1">
                      <a:shade val="88000"/>
                      <a:satMod val="110000"/>
                    </a:schemeClr>
                  </a:solidFill>
                  <a:prstDash val="solid"/>
                </a:ln>
                <a:solidFill>
                  <a:schemeClr val="tx1"/>
                </a:solidFill>
                <a:effectLst/>
                <a:cs typeface="B Mitra" pitchFamily="2" charset="-78"/>
              </a:rPr>
              <a:t>مراحل آموزش</a:t>
            </a:r>
            <a:endParaRPr lang="en-US" b="1" dirty="0">
              <a:ln w="10541" cmpd="sng">
                <a:solidFill>
                  <a:schemeClr val="accent1">
                    <a:shade val="88000"/>
                    <a:satMod val="110000"/>
                  </a:schemeClr>
                </a:solidFill>
                <a:prstDash val="solid"/>
              </a:ln>
              <a:solidFill>
                <a:schemeClr val="tx1"/>
              </a:solidFill>
              <a:effectLst/>
              <a:cs typeface="B Mitra" pitchFamily="2" charset="-78"/>
            </a:endParaRPr>
          </a:p>
        </p:txBody>
      </p:sp>
      <p:sp>
        <p:nvSpPr>
          <p:cNvPr id="17411" name="Content Placeholder 2"/>
          <p:cNvSpPr>
            <a:spLocks noGrp="1"/>
          </p:cNvSpPr>
          <p:nvPr>
            <p:ph sz="quarter" idx="1"/>
          </p:nvPr>
        </p:nvSpPr>
        <p:spPr>
          <a:xfrm>
            <a:off x="457200" y="1600200"/>
            <a:ext cx="8458200" cy="4873625"/>
          </a:xfrm>
        </p:spPr>
        <p:txBody>
          <a:bodyPr>
            <a:normAutofit/>
          </a:bodyPr>
          <a:lstStyle/>
          <a:p>
            <a:pPr algn="r" rtl="1">
              <a:lnSpc>
                <a:spcPct val="150000"/>
              </a:lnSpc>
              <a:buClr>
                <a:schemeClr val="accent3">
                  <a:lumMod val="60000"/>
                  <a:lumOff val="40000"/>
                </a:schemeClr>
              </a:buClr>
              <a:buNone/>
            </a:pPr>
            <a:r>
              <a:rPr lang="fa-IR" sz="2900" b="1" dirty="0" smtClean="0">
                <a:cs typeface="B Titr" pitchFamily="2" charset="-78"/>
              </a:rPr>
              <a:t>انتقال به موقعیت جدید </a:t>
            </a:r>
            <a:r>
              <a:rPr lang="en-US" sz="2900" b="1" dirty="0" smtClean="0">
                <a:cs typeface="B Titr" pitchFamily="2" charset="-78"/>
              </a:rPr>
              <a:t>T</a:t>
            </a:r>
            <a:r>
              <a:rPr lang="en-US" sz="2900" b="1" i="1" dirty="0" smtClean="0">
                <a:cs typeface="B Titr" pitchFamily="2" charset="-78"/>
              </a:rPr>
              <a:t>ransferring</a:t>
            </a:r>
            <a:endParaRPr lang="fa-IR" sz="2900" b="1" i="1" dirty="0" smtClean="0">
              <a:cs typeface="B Titr" pitchFamily="2" charset="-78"/>
            </a:endParaRPr>
          </a:p>
          <a:p>
            <a:pPr lvl="0" algn="r" rtl="1">
              <a:lnSpc>
                <a:spcPct val="150000"/>
              </a:lnSpc>
              <a:buClr>
                <a:schemeClr val="accent3">
                  <a:lumMod val="60000"/>
                  <a:lumOff val="40000"/>
                </a:schemeClr>
              </a:buClr>
            </a:pPr>
            <a:r>
              <a:rPr lang="ar-SA" sz="2900" dirty="0" smtClean="0">
                <a:cs typeface="B Titr" pitchFamily="2" charset="-78"/>
              </a:rPr>
              <a:t>از نتایج  آموخته ها استفاده کند. به عبارت دیگر موقعیت های جدیدی فراهم کند که دانش آموز بتواند آموخته ها را در آن موقعیت ها نیز به کار گیرد (پژوهش علم در عمل)</a:t>
            </a:r>
            <a:r>
              <a:rPr lang="fa-IR" sz="2900" dirty="0" smtClean="0">
                <a:cs typeface="B Titr" pitchFamily="2" charset="-78"/>
              </a:rPr>
              <a:t>.</a:t>
            </a:r>
            <a:endParaRPr lang="en-US" sz="2900" dirty="0" smtClean="0">
              <a:cs typeface="B Titr" pitchFamily="2" charset="-78"/>
            </a:endParaRPr>
          </a:p>
          <a:p>
            <a:pPr algn="r" rtl="1">
              <a:lnSpc>
                <a:spcPct val="150000"/>
              </a:lnSpc>
              <a:buClr>
                <a:schemeClr val="accent3">
                  <a:lumMod val="60000"/>
                  <a:lumOff val="40000"/>
                </a:schemeClr>
              </a:buClr>
            </a:pPr>
            <a:endParaRPr lang="en-US" sz="3200" dirty="0" smtClean="0">
              <a:cs typeface="B Mitra"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95400" y="3200400"/>
            <a:ext cx="6400800" cy="2209800"/>
          </a:xfrm>
        </p:spPr>
        <p:txBody>
          <a:bodyPr/>
          <a:lstStyle/>
          <a:p>
            <a:pPr rtl="1"/>
            <a:r>
              <a:rPr lang="fa-IR" dirty="0" smtClean="0">
                <a:solidFill>
                  <a:schemeClr val="tx1"/>
                </a:solidFill>
                <a:cs typeface="B Zar" pitchFamily="2" charset="-78"/>
              </a:rPr>
              <a:t>منظور از عمل در اینجا تحقیق در عملِ خود است عملی متعهدانه و پاسخگو در قبال مقاصد پیش بینی شده. </a:t>
            </a:r>
          </a:p>
          <a:p>
            <a:pPr rtl="1"/>
            <a:r>
              <a:rPr lang="fa-IR" dirty="0" smtClean="0">
                <a:solidFill>
                  <a:schemeClr val="tx1"/>
                </a:solidFill>
                <a:cs typeface="B Zar" pitchFamily="2" charset="-78"/>
              </a:rPr>
              <a:t>هدف کنش پژوهی رد  یا  اثبات تئوری نیست،  بلکه کنش پژوهی به منظور بهبود و توسعه عمل صورتمی گیرد.</a:t>
            </a:r>
            <a:endParaRPr lang="en-US" dirty="0" smtClean="0">
              <a:solidFill>
                <a:schemeClr val="tx1"/>
              </a:solidFill>
              <a:cs typeface="B Zar" pitchFamily="2" charset="-78"/>
            </a:endParaRPr>
          </a:p>
          <a:p>
            <a:pPr rtl="1"/>
            <a:endParaRPr lang="en-US" dirty="0">
              <a:solidFill>
                <a:srgbClr val="FF0000"/>
              </a:solidFill>
              <a:cs typeface="B Titr" pitchFamily="2" charset="-78"/>
            </a:endParaRPr>
          </a:p>
        </p:txBody>
      </p:sp>
      <p:sp>
        <p:nvSpPr>
          <p:cNvPr id="4" name="Title 3"/>
          <p:cNvSpPr>
            <a:spLocks noGrp="1"/>
          </p:cNvSpPr>
          <p:nvPr>
            <p:ph type="ctrTitle"/>
          </p:nvPr>
        </p:nvSpPr>
        <p:spPr>
          <a:solidFill>
            <a:schemeClr val="bg1"/>
          </a:solidFill>
        </p:spPr>
        <p:txBody>
          <a:bodyPr/>
          <a:lstStyle/>
          <a:p>
            <a:r>
              <a:rPr lang="fa-IR" sz="3200" b="1" dirty="0" smtClean="0">
                <a:solidFill>
                  <a:schemeClr val="tx1"/>
                </a:solidFill>
                <a:cs typeface="B Zar" pitchFamily="2" charset="-78"/>
              </a:rPr>
              <a:t>چرخه رفت و برگشت طراحی، عمل، مشاهده </a:t>
            </a:r>
            <a:r>
              <a:rPr lang="fa-IR" sz="3600" b="1" dirty="0" smtClean="0">
                <a:solidFill>
                  <a:schemeClr val="tx1"/>
                </a:solidFill>
                <a:cs typeface="B Zar" pitchFamily="2" charset="-78"/>
              </a:rPr>
              <a:t>و تامل</a:t>
            </a:r>
            <a:endParaRPr lang="en-US" b="1" dirty="0">
              <a:solidFill>
                <a:schemeClr val="tx1"/>
              </a:solidFill>
              <a:cs typeface="B Zar" pitchFamily="2"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1526</TotalTime>
  <Words>776</Words>
  <Application>Microsoft Office PowerPoint</Application>
  <PresentationFormat>On-screen Show (4:3)</PresentationFormat>
  <Paragraphs>70</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Equity</vt:lpstr>
      <vt:lpstr>به نام خدا</vt:lpstr>
      <vt:lpstr>بازخورد قدرشناسانه</vt:lpstr>
      <vt:lpstr>فرآیند آموزش</vt:lpstr>
      <vt:lpstr>ارتباط میان مشاهده، عمل و تأمل در برنامه کارورزی</vt:lpstr>
      <vt:lpstr>پرسش هایی که در فرآیند آموزش قابل طرح است</vt:lpstr>
      <vt:lpstr>مراحل آموزش</vt:lpstr>
      <vt:lpstr>مراحل آموزش</vt:lpstr>
      <vt:lpstr>مراحل آموزش</vt:lpstr>
      <vt:lpstr>چرخه رفت و برگشت طراحی، عمل، مشاهده و تامل</vt:lpstr>
      <vt:lpstr>Slide 10</vt:lpstr>
      <vt:lpstr>کنش پژوهش </vt:lpstr>
      <vt:lpstr>چگونه عمل درست و مناسب را در یک موقعیت عملی خاص انجام دهیم؟</vt:lpstr>
      <vt:lpstr>Slide 13</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amene</dc:creator>
  <cp:lastModifiedBy>MRT</cp:lastModifiedBy>
  <cp:revision>50</cp:revision>
  <dcterms:created xsi:type="dcterms:W3CDTF">2006-08-16T00:00:00Z</dcterms:created>
  <dcterms:modified xsi:type="dcterms:W3CDTF">2016-09-23T18:41:08Z</dcterms:modified>
</cp:coreProperties>
</file>