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9" r:id="rId2"/>
    <p:sldId id="292" r:id="rId3"/>
    <p:sldId id="279" r:id="rId4"/>
    <p:sldId id="260" r:id="rId5"/>
    <p:sldId id="258" r:id="rId6"/>
    <p:sldId id="294" r:id="rId7"/>
    <p:sldId id="266" r:id="rId8"/>
    <p:sldId id="283" r:id="rId9"/>
    <p:sldId id="284" r:id="rId10"/>
    <p:sldId id="289" r:id="rId11"/>
    <p:sldId id="293" r:id="rId12"/>
    <p:sldId id="291" r:id="rId13"/>
    <p:sldId id="269" r:id="rId14"/>
    <p:sldId id="287" r:id="rId15"/>
    <p:sldId id="28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F99CC"/>
    <a:srgbClr val="CC3399"/>
    <a:srgbClr val="7549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50FFA2-AEE7-415F-AA79-48A6D3996B2B}" type="datetimeFigureOut">
              <a:rPr lang="en-US" smtClean="0"/>
              <a:pPr/>
              <a:t>8/29/2015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34376D-DA89-4B3A-AFF2-22D22A9CE08F}" type="slidenum">
              <a:rPr lang="en-US" smtClean="0"/>
              <a:pPr/>
              <a:t>‹#›</a:t>
            </a:fld>
            <a:endParaRPr lang="en-US"/>
          </a:p>
        </p:txBody>
      </p:sp>
    </p:spTree>
    <p:extLst>
      <p:ext uri="{BB962C8B-B14F-4D97-AF65-F5344CB8AC3E}">
        <p14:creationId xmlns:p14="http://schemas.microsoft.com/office/powerpoint/2010/main" val="714285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1"/>
            <a:r>
              <a:rPr lang="en-US" sz="1200" smtClean="0"/>
              <a:t>1- Identification </a:t>
            </a:r>
            <a:r>
              <a:rPr lang="en-US" sz="1200" dirty="0" smtClean="0"/>
              <a:t>of the problem(s) through careful observation and reflection</a:t>
            </a:r>
            <a:endParaRPr lang="en-US" sz="1200" kern="1200" dirty="0" smtClean="0">
              <a:solidFill>
                <a:schemeClr val="tx1"/>
              </a:solidFill>
              <a:latin typeface="+mn-lt"/>
              <a:ea typeface="+mn-ea"/>
              <a:cs typeface="+mn-cs"/>
            </a:endParaRPr>
          </a:p>
          <a:p>
            <a:pPr rtl="1"/>
            <a:r>
              <a:rPr lang="en-US" sz="1200" kern="1200" dirty="0" smtClean="0">
                <a:solidFill>
                  <a:schemeClr val="tx1"/>
                </a:solidFill>
                <a:latin typeface="+mn-lt"/>
                <a:ea typeface="+mn-ea"/>
                <a:cs typeface="+mn-cs"/>
              </a:rPr>
              <a:t>2. Planning and taking appropriate action (the study)</a:t>
            </a:r>
          </a:p>
          <a:p>
            <a:pPr rtl="1"/>
            <a:r>
              <a:rPr lang="en-US" sz="1200" kern="1200" dirty="0" smtClean="0">
                <a:solidFill>
                  <a:schemeClr val="tx1"/>
                </a:solidFill>
                <a:latin typeface="+mn-lt"/>
                <a:ea typeface="+mn-ea"/>
                <a:cs typeface="+mn-cs"/>
              </a:rPr>
              <a:t>3. Using the findings to determine if teaching and learning have improved or if</a:t>
            </a:r>
          </a:p>
          <a:p>
            <a:pPr rtl="1"/>
            <a:r>
              <a:rPr lang="en-US" sz="1200" kern="1200" dirty="0" smtClean="0">
                <a:solidFill>
                  <a:schemeClr val="tx1"/>
                </a:solidFill>
                <a:latin typeface="+mn-lt"/>
                <a:ea typeface="+mn-ea"/>
                <a:cs typeface="+mn-cs"/>
              </a:rPr>
              <a:t>further changes are needed</a:t>
            </a:r>
          </a:p>
          <a:p>
            <a:pPr rtl="1"/>
            <a:r>
              <a:rPr lang="fa-IR" sz="1200" kern="1200" dirty="0" smtClean="0">
                <a:solidFill>
                  <a:schemeClr val="tx1"/>
                </a:solidFill>
                <a:latin typeface="+mn-lt"/>
                <a:ea typeface="+mn-ea"/>
                <a:cs typeface="+mn-cs"/>
              </a:rPr>
              <a:t>آیا با توجه به آنچه که در کارورزی یک انجام شده است می توان گفت که دانشجو گام نخست را در آنجا برداشته است زیرا تا تببین مساله حرکت کرده است و حالا در کارورزی سه قرار است کنشی از او سر زند تا بتواند به آن مساله پاسخ دهد و افزون بر آن به پژوهش در مورد آن کنش بپردازد. البته با توجه به بحثی که استاد احمدی عزیز دیروز مطرح فرمودند این کنش باید در چارچوب طراحی فعالیت یادگیری تعریف شود. یعنی دانشجو باید به آن مساله ای که در نیم سال یک شناسایی کرد برگردد و اگر لازم است آن را بازنگری کند (زیرا حالا هم او فرد دیگری است و هم بافت بافتی دیگر)  و سپس برای پاسخگویی به آن مساله، فعالیت یادگیری متناسب با آن را طراحی و اجرا کند (کنشی از او سر زند) و سپس به پژوهش پیرامون این کنش بپردازد.</a:t>
            </a:r>
          </a:p>
          <a:p>
            <a:pPr rtl="1"/>
            <a:r>
              <a:rPr lang="fa-IR" sz="1200" kern="1200" dirty="0" smtClean="0">
                <a:solidFill>
                  <a:schemeClr val="tx1"/>
                </a:solidFill>
                <a:latin typeface="+mn-lt"/>
                <a:ea typeface="+mn-ea"/>
                <a:cs typeface="+mn-cs"/>
              </a:rPr>
              <a:t>و طبق شکل:  به زبان کارورزی باید گفت که در کارورزی یک دو عنصر </a:t>
            </a:r>
            <a:r>
              <a:rPr lang="en-US" sz="1200" kern="1200" dirty="0" smtClean="0">
                <a:solidFill>
                  <a:schemeClr val="tx1"/>
                </a:solidFill>
                <a:latin typeface="+mn-lt"/>
                <a:ea typeface="+mn-ea"/>
                <a:cs typeface="+mn-cs"/>
              </a:rPr>
              <a:t>observe  </a:t>
            </a:r>
            <a:r>
              <a:rPr lang="fa-IR" sz="1200" kern="1200" dirty="0" smtClean="0">
                <a:solidFill>
                  <a:schemeClr val="tx1"/>
                </a:solidFill>
                <a:latin typeface="+mn-lt"/>
                <a:ea typeface="+mn-ea"/>
                <a:cs typeface="+mn-cs"/>
              </a:rPr>
              <a:t>و </a:t>
            </a:r>
            <a:r>
              <a:rPr lang="en-US" sz="1200" kern="1200" dirty="0" smtClean="0">
                <a:solidFill>
                  <a:schemeClr val="tx1"/>
                </a:solidFill>
                <a:latin typeface="+mn-lt"/>
                <a:ea typeface="+mn-ea"/>
                <a:cs typeface="+mn-cs"/>
              </a:rPr>
              <a:t>reflect  </a:t>
            </a:r>
            <a:r>
              <a:rPr lang="fa-IR" sz="1200" kern="1200" dirty="0" smtClean="0">
                <a:solidFill>
                  <a:schemeClr val="tx1"/>
                </a:solidFill>
                <a:latin typeface="+mn-lt"/>
                <a:ea typeface="+mn-ea"/>
                <a:cs typeface="+mn-cs"/>
              </a:rPr>
              <a:t>پر رنگ تر بوده اند و حالادر کارورزی سه دانشجو با طراحی فعالیت یادگیری </a:t>
            </a:r>
            <a:r>
              <a:rPr lang="en-US" sz="1200" kern="1200" dirty="0" smtClean="0">
                <a:solidFill>
                  <a:schemeClr val="tx1"/>
                </a:solidFill>
                <a:latin typeface="+mn-lt"/>
                <a:ea typeface="+mn-ea"/>
                <a:cs typeface="+mn-cs"/>
              </a:rPr>
              <a:t>plan  </a:t>
            </a:r>
            <a:r>
              <a:rPr lang="fa-IR" sz="1200" kern="1200" dirty="0" smtClean="0">
                <a:solidFill>
                  <a:schemeClr val="tx1"/>
                </a:solidFill>
                <a:latin typeface="+mn-lt"/>
                <a:ea typeface="+mn-ea"/>
                <a:cs typeface="+mn-cs"/>
              </a:rPr>
              <a:t>خود را مشخص می کند و سپس  آن را اجرا می کند. </a:t>
            </a:r>
          </a:p>
          <a:p>
            <a:endParaRPr lang="en-US" dirty="0"/>
          </a:p>
        </p:txBody>
      </p:sp>
      <p:sp>
        <p:nvSpPr>
          <p:cNvPr id="4" name="Slide Number Placeholder 3"/>
          <p:cNvSpPr>
            <a:spLocks noGrp="1"/>
          </p:cNvSpPr>
          <p:nvPr>
            <p:ph type="sldNum" sz="quarter" idx="10"/>
          </p:nvPr>
        </p:nvSpPr>
        <p:spPr/>
        <p:txBody>
          <a:bodyPr/>
          <a:lstStyle/>
          <a:p>
            <a:fld id="{AE34376D-DA89-4B3A-AFF2-22D22A9CE08F}" type="slidenum">
              <a:rPr lang="en-US" smtClean="0"/>
              <a:pPr/>
              <a:t>14</a:t>
            </a:fld>
            <a:endParaRPr lang="en-US"/>
          </a:p>
        </p:txBody>
      </p:sp>
    </p:spTree>
    <p:extLst>
      <p:ext uri="{BB962C8B-B14F-4D97-AF65-F5344CB8AC3E}">
        <p14:creationId xmlns:p14="http://schemas.microsoft.com/office/powerpoint/2010/main" val="1643140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8/29/2015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8/29/2015</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8/29/2015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8/29/2015</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8/29/2015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3200400"/>
            <a:ext cx="6629400" cy="1600200"/>
          </a:xfrm>
        </p:spPr>
        <p:txBody>
          <a:bodyPr>
            <a:normAutofit/>
          </a:bodyPr>
          <a:lstStyle/>
          <a:p>
            <a:r>
              <a:rPr lang="fa-IR" sz="2800" dirty="0" smtClean="0">
                <a:solidFill>
                  <a:schemeClr val="accent5">
                    <a:lumMod val="75000"/>
                  </a:schemeClr>
                </a:solidFill>
                <a:cs typeface="B Titr" pitchFamily="2" charset="-78"/>
              </a:rPr>
              <a:t>کارگاه آموزشی کاروزی 3 </a:t>
            </a:r>
          </a:p>
          <a:p>
            <a:r>
              <a:rPr lang="fa-IR" sz="2800" dirty="0" smtClean="0">
                <a:solidFill>
                  <a:schemeClr val="accent5">
                    <a:lumMod val="75000"/>
                  </a:schemeClr>
                </a:solidFill>
                <a:cs typeface="B Titr" pitchFamily="2" charset="-78"/>
              </a:rPr>
              <a:t>شهریور 1394</a:t>
            </a:r>
            <a:endParaRPr lang="en-US" sz="2800" dirty="0">
              <a:solidFill>
                <a:schemeClr val="accent5">
                  <a:lumMod val="75000"/>
                </a:schemeClr>
              </a:solidFill>
              <a:cs typeface="B Titr" pitchFamily="2" charset="-78"/>
            </a:endParaRPr>
          </a:p>
        </p:txBody>
      </p:sp>
      <p:sp>
        <p:nvSpPr>
          <p:cNvPr id="2" name="Title 1"/>
          <p:cNvSpPr>
            <a:spLocks noGrp="1"/>
          </p:cNvSpPr>
          <p:nvPr>
            <p:ph type="ctrTitle"/>
          </p:nvPr>
        </p:nvSpPr>
        <p:spPr/>
        <p:txBody>
          <a:bodyPr/>
          <a:lstStyle/>
          <a:p>
            <a:r>
              <a:rPr lang="fa-IR" dirty="0" smtClean="0">
                <a:cs typeface="B Titr" pitchFamily="2" charset="-78"/>
              </a:rPr>
              <a:t>به نام خدا</a:t>
            </a:r>
            <a:endParaRPr lang="en-US" dirty="0">
              <a:cs typeface="B Titr"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295400" y="3200400"/>
            <a:ext cx="6400800" cy="2209800"/>
          </a:xfrm>
        </p:spPr>
        <p:txBody>
          <a:bodyPr/>
          <a:lstStyle/>
          <a:p>
            <a:pPr rtl="1"/>
            <a:r>
              <a:rPr lang="fa-IR" dirty="0" smtClean="0">
                <a:solidFill>
                  <a:srgbClr val="FF0000"/>
                </a:solidFill>
                <a:cs typeface="B Titr" pitchFamily="2" charset="-78"/>
              </a:rPr>
              <a:t>منظور از عمل در اینجا تحقیق در عملِ خود است عملی متعهدانه و پاسخگو در قبال مقاصد پیش بینی شده. </a:t>
            </a:r>
          </a:p>
          <a:p>
            <a:pPr rtl="1"/>
            <a:r>
              <a:rPr lang="fa-IR" dirty="0" smtClean="0">
                <a:solidFill>
                  <a:srgbClr val="008000"/>
                </a:solidFill>
                <a:cs typeface="B Titr" pitchFamily="2" charset="-78"/>
              </a:rPr>
              <a:t>هدف کنش پژوهی رد  یا  اثبات تئوری نیست،  بلکه کنش پژوهی به منظور بهبود و توسعه عمل صورتمی گیرد.</a:t>
            </a:r>
            <a:endParaRPr lang="en-US" dirty="0" smtClean="0">
              <a:solidFill>
                <a:srgbClr val="008000"/>
              </a:solidFill>
              <a:cs typeface="B Titr" pitchFamily="2" charset="-78"/>
            </a:endParaRPr>
          </a:p>
          <a:p>
            <a:pPr rtl="1"/>
            <a:endParaRPr lang="en-US" dirty="0">
              <a:solidFill>
                <a:srgbClr val="FF0000"/>
              </a:solidFill>
              <a:cs typeface="B Titr" pitchFamily="2" charset="-78"/>
            </a:endParaRPr>
          </a:p>
        </p:txBody>
      </p:sp>
      <p:sp>
        <p:nvSpPr>
          <p:cNvPr id="4" name="Title 3"/>
          <p:cNvSpPr>
            <a:spLocks noGrp="1"/>
          </p:cNvSpPr>
          <p:nvPr>
            <p:ph type="ctrTitle"/>
          </p:nvPr>
        </p:nvSpPr>
        <p:spPr/>
        <p:txBody>
          <a:bodyPr/>
          <a:lstStyle/>
          <a:p>
            <a:r>
              <a:rPr lang="fa-IR" dirty="0" smtClean="0">
                <a:cs typeface="B Titr" pitchFamily="2" charset="-78"/>
              </a:rPr>
              <a:t>چرخه رفت و برگشت طراحی، عمل، مشاهده و تامل</a:t>
            </a:r>
            <a:endParaRPr lang="en-US" dirty="0">
              <a:cs typeface="B Titr" pitchFamily="2"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line image 2"/>
          <p:cNvPicPr>
            <a:picLocks noChangeAspect="1" noChangeArrowheads="1"/>
          </p:cNvPicPr>
          <p:nvPr/>
        </p:nvPicPr>
        <p:blipFill>
          <a:blip r:embed="rId2" cstate="print"/>
          <a:srcRect/>
          <a:stretch>
            <a:fillRect/>
          </a:stretch>
        </p:blipFill>
        <p:spPr bwMode="auto">
          <a:xfrm>
            <a:off x="762000" y="990601"/>
            <a:ext cx="7620000" cy="4953000"/>
          </a:xfrm>
          <a:prstGeom prst="rect">
            <a:avLst/>
          </a:prstGeom>
          <a:noFill/>
          <a:ln w="57150">
            <a:solidFill>
              <a:schemeClr val="accent1">
                <a:lumMod val="75000"/>
              </a:schemeClr>
            </a:solidFill>
          </a:ln>
        </p:spPr>
      </p:pic>
    </p:spTree>
    <p:extLst>
      <p:ext uri="{BB962C8B-B14F-4D97-AF65-F5344CB8AC3E}">
        <p14:creationId xmlns:p14="http://schemas.microsoft.com/office/powerpoint/2010/main" val="3214790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1143000"/>
          </a:xfrm>
        </p:spPr>
        <p:txBody>
          <a:bodyPr/>
          <a:lstStyle/>
          <a:p>
            <a:r>
              <a:rPr lang="fa-IR"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کنش پژوهش </a:t>
            </a:r>
            <a:endParaRPr lang="en-US"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3" name="Content Placeholder 2"/>
          <p:cNvSpPr>
            <a:spLocks noGrp="1"/>
          </p:cNvSpPr>
          <p:nvPr>
            <p:ph sz="quarter" idx="1"/>
          </p:nvPr>
        </p:nvSpPr>
        <p:spPr>
          <a:xfrm>
            <a:off x="533400" y="1447800"/>
            <a:ext cx="8153400" cy="5105400"/>
          </a:xfr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algn="r" rtl="1"/>
            <a:r>
              <a:rPr lang="fa-IR" dirty="0" smtClean="0">
                <a:cs typeface="B Titr" pitchFamily="2" charset="-78"/>
              </a:rPr>
              <a:t>الف) تحلیل شیوه هایی که عاملان(محققان) نقش خود و مسائل عملی را مشخص می کنند(چارچوب می دهند)( یعنی شیوه ها و رویه ها مهمتر از یافتن پاسخهای قطعی هستند).</a:t>
            </a:r>
            <a:endParaRPr lang="en-US" dirty="0" smtClean="0">
              <a:cs typeface="B Titr" pitchFamily="2" charset="-78"/>
            </a:endParaRPr>
          </a:p>
          <a:p>
            <a:pPr algn="r" rtl="1"/>
            <a:r>
              <a:rPr lang="fa-IR" dirty="0" smtClean="0">
                <a:cs typeface="B Titr" pitchFamily="2" charset="-78"/>
              </a:rPr>
              <a:t>ب) بازسازی آنچه در عمل موجود است(مشاهده می شود)، و نمونه هایی از مواردی که مسائل خاصی را  دارا می باشند و طرح این پرسش که: این مورد چیست؟( این مسئله از چه چیز ناشی می شود؟)</a:t>
            </a:r>
            <a:endParaRPr lang="en-US" dirty="0" smtClean="0">
              <a:cs typeface="B Titr" pitchFamily="2" charset="-78"/>
            </a:endParaRPr>
          </a:p>
          <a:p>
            <a:pPr algn="r" rtl="1"/>
            <a:r>
              <a:rPr lang="fa-IR" dirty="0" smtClean="0">
                <a:cs typeface="B Titr" pitchFamily="2" charset="-78"/>
              </a:rPr>
              <a:t>ج)پرسش از تئوریهای بنیادی و روشهایی که عمل فردی  و تجربه شخصی را روشن می کند.</a:t>
            </a:r>
            <a:endParaRPr lang="en-US" dirty="0" smtClean="0">
              <a:cs typeface="B Titr" pitchFamily="2" charset="-78"/>
            </a:endParaRPr>
          </a:p>
          <a:p>
            <a:pPr algn="r" rtl="1"/>
            <a:r>
              <a:rPr lang="fa-IR" dirty="0" smtClean="0">
                <a:cs typeface="B Titr" pitchFamily="2" charset="-78"/>
              </a:rPr>
              <a:t>د) درگیر شدن با  فرا- تامل، یعنی بررسی روند فرایند تامل در عمل </a:t>
            </a:r>
            <a:r>
              <a:rPr lang="fa-IR" smtClean="0">
                <a:cs typeface="B Titr" pitchFamily="2" charset="-78"/>
              </a:rPr>
              <a:t>خود فرد.</a:t>
            </a:r>
            <a:endParaRPr lang="en-US" dirty="0" smtClean="0">
              <a:cs typeface="B Titr" pitchFamily="2" charset="-78"/>
            </a:endParaRP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304800" y="3200400"/>
            <a:ext cx="8229600" cy="32004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3"/>
          </a:lnRef>
          <a:fillRef idx="2">
            <a:schemeClr val="accent3"/>
          </a:fillRef>
          <a:effectRef idx="1">
            <a:schemeClr val="accent3"/>
          </a:effectRef>
          <a:fontRef idx="minor">
            <a:schemeClr val="dk1"/>
          </a:fontRef>
        </p:style>
        <p:txBody>
          <a:bodyPr>
            <a:noAutofit/>
          </a:bodyPr>
          <a:lstStyle/>
          <a:p>
            <a:pPr algn="r" rtl="1"/>
            <a:r>
              <a:rPr lang="fa-IR" sz="2800" dirty="0" smtClean="0">
                <a:cs typeface="B Titr" pitchFamily="2" charset="-78"/>
              </a:rPr>
              <a:t>چه می کنم؟(آگاهی)</a:t>
            </a:r>
            <a:endParaRPr lang="en-US" sz="2800" dirty="0" smtClean="0">
              <a:cs typeface="B Titr" pitchFamily="2" charset="-78"/>
            </a:endParaRPr>
          </a:p>
          <a:p>
            <a:pPr algn="r" rtl="1"/>
            <a:r>
              <a:rPr lang="fa-IR" sz="2800" dirty="0" smtClean="0">
                <a:cs typeface="B Titr" pitchFamily="2" charset="-78"/>
              </a:rPr>
              <a:t>چگونه می توانم موفق شوم؟(ارزش)</a:t>
            </a:r>
            <a:endParaRPr lang="en-US" sz="2800" dirty="0" smtClean="0">
              <a:cs typeface="B Titr" pitchFamily="2" charset="-78"/>
            </a:endParaRPr>
          </a:p>
          <a:p>
            <a:pPr algn="r" rtl="1"/>
            <a:r>
              <a:rPr lang="fa-IR" sz="2800" dirty="0" smtClean="0">
                <a:cs typeface="B Titr" pitchFamily="2" charset="-78"/>
              </a:rPr>
              <a:t>چه کار بهتری می توانم انجام دهم؟(تصور)</a:t>
            </a:r>
            <a:endParaRPr lang="en-US" sz="2800" dirty="0" smtClean="0">
              <a:cs typeface="B Titr" pitchFamily="2" charset="-78"/>
            </a:endParaRPr>
          </a:p>
          <a:p>
            <a:pPr algn="r" rtl="1"/>
            <a:r>
              <a:rPr lang="fa-IR" sz="2800" dirty="0" smtClean="0">
                <a:cs typeface="B Titr" pitchFamily="2" charset="-78"/>
              </a:rPr>
              <a:t>چه باید بکنم تا به نتایج دست پیدا کنم؟(طراحی)</a:t>
            </a:r>
            <a:endParaRPr lang="en-US" sz="2800" dirty="0" smtClean="0">
              <a:cs typeface="B Titr" pitchFamily="2" charset="-78"/>
            </a:endParaRPr>
          </a:p>
          <a:p>
            <a:pPr algn="r" rtl="1"/>
            <a:r>
              <a:rPr lang="fa-IR" sz="2800" dirty="0" smtClean="0">
                <a:cs typeface="B Titr" pitchFamily="2" charset="-78"/>
              </a:rPr>
              <a:t>آیا این همان چیزی است که به دنبال آن هستم؟(قضاوت)</a:t>
            </a:r>
            <a:endParaRPr lang="en-US" sz="2800" dirty="0">
              <a:cs typeface="B Titr" pitchFamily="2" charset="-78"/>
            </a:endParaRPr>
          </a:p>
        </p:txBody>
      </p:sp>
      <p:sp>
        <p:nvSpPr>
          <p:cNvPr id="2" name="Title 1"/>
          <p:cNvSpPr>
            <a:spLocks noGrp="1"/>
          </p:cNvSpPr>
          <p:nvPr>
            <p:ph type="ctrTitle"/>
          </p:nvPr>
        </p:nvSpPr>
        <p:spPr/>
        <p:txBody>
          <a:bodyPr>
            <a:normAutofit/>
          </a:bodyPr>
          <a:lstStyle/>
          <a:p>
            <a:r>
              <a:rPr lang="fa-IR" dirty="0" smtClean="0"/>
              <a:t>چگونه عمل درست و مناسب را در یک موقعیت عملی خاص انجام دهیم؟</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Inline image 5"/>
          <p:cNvPicPr>
            <a:picLocks noChangeAspect="1" noChangeArrowheads="1"/>
          </p:cNvPicPr>
          <p:nvPr/>
        </p:nvPicPr>
        <p:blipFill>
          <a:blip r:embed="rId3" cstate="print"/>
          <a:srcRect/>
          <a:stretch>
            <a:fillRect/>
          </a:stretch>
        </p:blipFill>
        <p:spPr bwMode="auto">
          <a:xfrm>
            <a:off x="609600" y="533400"/>
            <a:ext cx="7467600" cy="57150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457200" y="1473200"/>
          <a:ext cx="8077200" cy="5080000"/>
        </p:xfrm>
        <a:graphic>
          <a:graphicData uri="http://schemas.openxmlformats.org/drawingml/2006/table">
            <a:tbl>
              <a:tblPr firstRow="1" bandRow="1">
                <a:tableStyleId>{93296810-A885-4BE3-A3E7-6D5BEEA58F35}</a:tableStyleId>
              </a:tblPr>
              <a:tblGrid>
                <a:gridCol w="4038600"/>
                <a:gridCol w="4038600"/>
              </a:tblGrid>
              <a:tr h="1016000">
                <a:tc gridSpan="2">
                  <a:txBody>
                    <a:bodyPr/>
                    <a:lstStyle/>
                    <a:p>
                      <a:pPr algn="ctr"/>
                      <a:r>
                        <a:rPr lang="fa-IR" sz="3200" dirty="0" smtClean="0">
                          <a:cs typeface="B Titr" pitchFamily="2" charset="-78"/>
                        </a:rPr>
                        <a:t>انواع</a:t>
                      </a:r>
                      <a:r>
                        <a:rPr lang="fa-IR" sz="3200" baseline="0" dirty="0" smtClean="0">
                          <a:cs typeface="B Titr" pitchFamily="2" charset="-78"/>
                        </a:rPr>
                        <a:t> تأمل</a:t>
                      </a:r>
                      <a:endParaRPr lang="en-US" sz="3200" dirty="0">
                        <a:cs typeface="B Titr" pitchFamily="2" charset="-78"/>
                      </a:endParaRPr>
                    </a:p>
                  </a:txBody>
                  <a:tcPr/>
                </a:tc>
                <a:tc hMerge="1">
                  <a:txBody>
                    <a:bodyPr/>
                    <a:lstStyle/>
                    <a:p>
                      <a:pPr algn="ctr"/>
                      <a:endParaRPr lang="en-US" sz="3200" dirty="0">
                        <a:cs typeface="B Titr" pitchFamily="2" charset="-78"/>
                      </a:endParaRPr>
                    </a:p>
                  </a:txBody>
                  <a:tcPr/>
                </a:tc>
              </a:tr>
              <a:tr h="1016000">
                <a:tc>
                  <a:txBody>
                    <a:bodyPr/>
                    <a:lstStyle/>
                    <a:p>
                      <a:pPr algn="ctr"/>
                      <a:endParaRPr lang="fa-IR" sz="1800" dirty="0" smtClean="0">
                        <a:cs typeface="B Titr" pitchFamily="2" charset="-78"/>
                      </a:endParaRPr>
                    </a:p>
                    <a:p>
                      <a:pPr algn="ctr"/>
                      <a:r>
                        <a:rPr lang="fa-IR" sz="1800" dirty="0" smtClean="0">
                          <a:cs typeface="B Titr" pitchFamily="2" charset="-78"/>
                        </a:rPr>
                        <a:t>درمحیط</a:t>
                      </a:r>
                      <a:r>
                        <a:rPr lang="fa-IR" sz="1800" baseline="0" dirty="0" smtClean="0">
                          <a:cs typeface="B Titr" pitchFamily="2" charset="-78"/>
                        </a:rPr>
                        <a:t> کلاس/ مدرسه</a:t>
                      </a:r>
                    </a:p>
                    <a:p>
                      <a:pPr algn="ctr"/>
                      <a:r>
                        <a:rPr lang="fa-IR" sz="1800" baseline="0" dirty="0" smtClean="0">
                          <a:cs typeface="B Titr" pitchFamily="2" charset="-78"/>
                        </a:rPr>
                        <a:t>تفکر درباره آنچه احساس می کنید و ابتکار عمل </a:t>
                      </a:r>
                      <a:endParaRPr lang="en-US" sz="1800" dirty="0">
                        <a:cs typeface="B Titr" pitchFamily="2" charset="-78"/>
                      </a:endParaRPr>
                    </a:p>
                  </a:txBody>
                  <a:tcPr/>
                </a:tc>
                <a:tc>
                  <a:txBody>
                    <a:bodyPr/>
                    <a:lstStyle/>
                    <a:p>
                      <a:pPr algn="ctr"/>
                      <a:r>
                        <a:rPr lang="fa-IR" sz="1800" dirty="0" smtClean="0">
                          <a:cs typeface="B Titr" pitchFamily="2" charset="-78"/>
                        </a:rPr>
                        <a:t>تأمل حین عمل</a:t>
                      </a:r>
                      <a:endParaRPr lang="en-US" sz="1800" dirty="0">
                        <a:cs typeface="B Titr" pitchFamily="2" charset="-78"/>
                      </a:endParaRPr>
                    </a:p>
                  </a:txBody>
                  <a:tcPr/>
                </a:tc>
              </a:tr>
              <a:tr h="1016000">
                <a:tc>
                  <a:txBody>
                    <a:bodyPr/>
                    <a:lstStyle/>
                    <a:p>
                      <a:pPr algn="ctr"/>
                      <a:endParaRPr lang="fa-IR" sz="1800" dirty="0" smtClean="0">
                        <a:cs typeface="B Titr" pitchFamily="2" charset="-78"/>
                      </a:endParaRPr>
                    </a:p>
                    <a:p>
                      <a:pPr algn="ctr" rtl="1"/>
                      <a:r>
                        <a:rPr lang="fa-IR" sz="1800" dirty="0" smtClean="0">
                          <a:cs typeface="B Titr" pitchFamily="2" charset="-78"/>
                        </a:rPr>
                        <a:t>بعد از رویداد / رخداد</a:t>
                      </a:r>
                    </a:p>
                    <a:p>
                      <a:pPr algn="ctr" rtl="1"/>
                      <a:r>
                        <a:rPr lang="fa-IR" sz="1800" dirty="0" smtClean="0">
                          <a:cs typeface="B Titr" pitchFamily="2" charset="-78"/>
                        </a:rPr>
                        <a:t>تفکر بر روی نکات برجسته/ چشمگیر</a:t>
                      </a:r>
                      <a:endParaRPr lang="en-US" sz="1800" dirty="0">
                        <a:cs typeface="B Titr" pitchFamily="2" charset="-78"/>
                      </a:endParaRPr>
                    </a:p>
                  </a:txBody>
                  <a:tcPr/>
                </a:tc>
                <a:tc>
                  <a:txBody>
                    <a:bodyPr/>
                    <a:lstStyle/>
                    <a:p>
                      <a:pPr algn="ctr"/>
                      <a:r>
                        <a:rPr lang="fa-IR" sz="1800" dirty="0" smtClean="0">
                          <a:cs typeface="B Titr" pitchFamily="2" charset="-78"/>
                        </a:rPr>
                        <a:t>تأمل پس از عمل</a:t>
                      </a:r>
                      <a:endParaRPr lang="en-US" sz="1800" dirty="0">
                        <a:cs typeface="B Titr" pitchFamily="2" charset="-78"/>
                      </a:endParaRPr>
                    </a:p>
                  </a:txBody>
                  <a:tcPr/>
                </a:tc>
              </a:tr>
              <a:tr h="1016000">
                <a:tc>
                  <a:txBody>
                    <a:bodyPr/>
                    <a:lstStyle/>
                    <a:p>
                      <a:pPr algn="ctr"/>
                      <a:r>
                        <a:rPr lang="fa-IR" sz="1800" dirty="0" smtClean="0">
                          <a:cs typeface="B Titr" pitchFamily="2" charset="-78"/>
                        </a:rPr>
                        <a:t>ی بر مبنای</a:t>
                      </a:r>
                      <a:r>
                        <a:rPr lang="fa-IR" sz="1800" baseline="0" dirty="0" smtClean="0">
                          <a:cs typeface="B Titr" pitchFamily="2" charset="-78"/>
                        </a:rPr>
                        <a:t> دلیل/ مقصدخاصی</a:t>
                      </a:r>
                    </a:p>
                    <a:p>
                      <a:pPr algn="ctr"/>
                      <a:r>
                        <a:rPr lang="fa-IR" sz="1800" dirty="0" smtClean="0">
                          <a:cs typeface="B Titr" pitchFamily="2" charset="-78"/>
                        </a:rPr>
                        <a:t>طراحی برای مقصدی</a:t>
                      </a:r>
                      <a:r>
                        <a:rPr lang="fa-IR" sz="1800" baseline="0" dirty="0" smtClean="0">
                          <a:cs typeface="B Titr" pitchFamily="2" charset="-78"/>
                        </a:rPr>
                        <a:t> که به دنبال دستیابی به آن هستید</a:t>
                      </a:r>
                      <a:endParaRPr lang="en-US" sz="1800" dirty="0">
                        <a:cs typeface="B Titr" pitchFamily="2" charset="-78"/>
                      </a:endParaRPr>
                    </a:p>
                  </a:txBody>
                  <a:tcPr/>
                </a:tc>
                <a:tc>
                  <a:txBody>
                    <a:bodyPr/>
                    <a:lstStyle/>
                    <a:p>
                      <a:pPr algn="ctr"/>
                      <a:r>
                        <a:rPr lang="fa-IR" sz="1800" dirty="0" smtClean="0">
                          <a:cs typeface="B Titr" pitchFamily="2" charset="-78"/>
                        </a:rPr>
                        <a:t>تأمل برای عمل</a:t>
                      </a:r>
                      <a:endParaRPr lang="en-US" sz="1800" dirty="0">
                        <a:cs typeface="B Titr" pitchFamily="2" charset="-78"/>
                      </a:endParaRPr>
                    </a:p>
                  </a:txBody>
                  <a:tcPr/>
                </a:tc>
              </a:tr>
              <a:tr h="1016000">
                <a:tc>
                  <a:txBody>
                    <a:bodyPr/>
                    <a:lstStyle/>
                    <a:p>
                      <a:pPr algn="ctr"/>
                      <a:r>
                        <a:rPr lang="fa-IR" sz="1800" dirty="0" smtClean="0">
                          <a:cs typeface="B Titr" pitchFamily="2" charset="-78"/>
                        </a:rPr>
                        <a:t>آگاهی نسبت به عمل فردی در آینده</a:t>
                      </a:r>
                    </a:p>
                    <a:p>
                      <a:pPr algn="ctr"/>
                      <a:r>
                        <a:rPr lang="fa-IR" sz="1800" smtClean="0">
                          <a:cs typeface="B Titr" pitchFamily="2" charset="-78"/>
                        </a:rPr>
                        <a:t> </a:t>
                      </a:r>
                      <a:r>
                        <a:rPr lang="fa-IR" sz="1800" dirty="0" smtClean="0">
                          <a:cs typeface="B Titr" pitchFamily="2" charset="-78"/>
                        </a:rPr>
                        <a:t>یا مشارکت با دیگران</a:t>
                      </a:r>
                      <a:endParaRPr lang="en-US" sz="1800" dirty="0">
                        <a:cs typeface="B Titr" pitchFamily="2" charset="-78"/>
                      </a:endParaRPr>
                    </a:p>
                  </a:txBody>
                  <a:tcPr/>
                </a:tc>
                <a:tc>
                  <a:txBody>
                    <a:bodyPr/>
                    <a:lstStyle/>
                    <a:p>
                      <a:pPr algn="ctr"/>
                      <a:r>
                        <a:rPr lang="fa-IR" sz="1800" dirty="0" smtClean="0">
                          <a:cs typeface="B Titr" pitchFamily="2" charset="-78"/>
                        </a:rPr>
                        <a:t>تأمل با عمل</a:t>
                      </a:r>
                      <a:endParaRPr lang="en-US" sz="1800" dirty="0">
                        <a:cs typeface="B Titr" pitchFamily="2" charset="-78"/>
                      </a:endParaRPr>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ملاک های ارزیابی</a:t>
            </a:r>
            <a:endParaRPr lang="fa-IR" dirty="0"/>
          </a:p>
        </p:txBody>
      </p:sp>
      <p:sp>
        <p:nvSpPr>
          <p:cNvPr id="3" name="Content Placeholder 2"/>
          <p:cNvSpPr>
            <a:spLocks noGrp="1"/>
          </p:cNvSpPr>
          <p:nvPr>
            <p:ph sz="quarter" idx="1"/>
          </p:nvPr>
        </p:nvSpPr>
        <p:spPr/>
        <p:txBody>
          <a:bodyPr/>
          <a:lstStyle/>
          <a:p>
            <a:pPr algn="r" rtl="1"/>
            <a:r>
              <a:rPr lang="fa-IR" dirty="0" smtClean="0"/>
              <a:t>وجود مخاطب مشخص و زبان قابل فهم برای او</a:t>
            </a:r>
          </a:p>
          <a:p>
            <a:pPr algn="r" rtl="1"/>
            <a:r>
              <a:rPr lang="fa-IR" dirty="0" smtClean="0"/>
              <a:t>به روز بودن محتوای آموزشی</a:t>
            </a:r>
          </a:p>
          <a:p>
            <a:pPr algn="r" rtl="1"/>
            <a:r>
              <a:rPr lang="fa-IR" dirty="0" smtClean="0"/>
              <a:t>جذابیت بروشور در راستای درگیر ساختن یادگیرنده</a:t>
            </a:r>
          </a:p>
          <a:p>
            <a:pPr algn="r" rtl="1"/>
            <a:r>
              <a:rPr lang="fa-IR" dirty="0" smtClean="0"/>
              <a:t>توجه به همه ی ابعاد وجودی فرد</a:t>
            </a:r>
          </a:p>
          <a:p>
            <a:pPr algn="r" rtl="1"/>
            <a:r>
              <a:rPr lang="fa-IR" dirty="0" smtClean="0"/>
              <a:t>شخصی سازی یادگیری</a:t>
            </a:r>
          </a:p>
          <a:p>
            <a:pPr algn="r" rtl="1"/>
            <a:endParaRPr lang="fa-IR" dirty="0"/>
          </a:p>
        </p:txBody>
      </p:sp>
    </p:spTree>
    <p:extLst>
      <p:ext uri="{BB962C8B-B14F-4D97-AF65-F5344CB8AC3E}">
        <p14:creationId xmlns:p14="http://schemas.microsoft.com/office/powerpoint/2010/main" val="41149366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mtClean="0"/>
              <a:t>بازخورد قدرشناسانه</a:t>
            </a:r>
            <a:endParaRPr lang="en-US" dirty="0"/>
          </a:p>
        </p:txBody>
      </p:sp>
      <p:sp>
        <p:nvSpPr>
          <p:cNvPr id="4" name="Subtitle 3"/>
          <p:cNvSpPr>
            <a:spLocks noGrp="1"/>
          </p:cNvSpPr>
          <p:nvPr>
            <p:ph type="subTitle" idx="1"/>
          </p:nvPr>
        </p:nvSpPr>
        <p:spPr>
          <a:xfrm>
            <a:off x="76200" y="3124200"/>
            <a:ext cx="8915400" cy="3657600"/>
          </a:xfrm>
        </p:spPr>
        <p:style>
          <a:lnRef idx="1">
            <a:schemeClr val="accent3"/>
          </a:lnRef>
          <a:fillRef idx="2">
            <a:schemeClr val="accent3"/>
          </a:fillRef>
          <a:effectRef idx="1">
            <a:schemeClr val="accent3"/>
          </a:effectRef>
          <a:fontRef idx="minor">
            <a:schemeClr val="dk1"/>
          </a:fontRef>
        </p:style>
        <p:txBody>
          <a:bodyPr>
            <a:noAutofit/>
          </a:bodyPr>
          <a:lstStyle/>
          <a:p>
            <a:r>
              <a:rPr lang="fa-IR"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B Tir" pitchFamily="2" charset="-78"/>
              </a:rPr>
              <a:t>ارائه بازخورد سازنده می تواند منجر به احساس مثبت نسبت به گذشته/ قدرشناسی؛ </a:t>
            </a:r>
          </a:p>
          <a:p>
            <a:pPr rtl="1"/>
            <a:r>
              <a:rPr lang="fa-IR"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B Tir" pitchFamily="2" charset="-78"/>
              </a:rPr>
              <a:t>احساس مثبت نسبت به حال/ دوست داشتن موقعیتی که در آن قرار داریم؛ یا </a:t>
            </a:r>
          </a:p>
          <a:p>
            <a:pPr rtl="1"/>
            <a:r>
              <a:rPr lang="fa-IR"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B Tir" pitchFamily="2" charset="-78"/>
              </a:rPr>
              <a:t>احساس مثبت نسبت به آینده/آنچه آرزو داریم باشد</a:t>
            </a:r>
            <a:endParaRPr lang="en-US"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B Tir"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3200400"/>
            <a:ext cx="6629400" cy="2286000"/>
          </a:xfrm>
        </p:spPr>
        <p:txBody>
          <a:bodyPr>
            <a:normAutofit/>
          </a:bodyPr>
          <a:lstStyle/>
          <a:p>
            <a:r>
              <a:rPr lang="fa-IR" sz="2800" dirty="0" smtClean="0">
                <a:solidFill>
                  <a:srgbClr val="FF0000"/>
                </a:solidFill>
                <a:cs typeface="B Titr" pitchFamily="2" charset="-78"/>
              </a:rPr>
              <a:t>فرآیند آموزشی باید از چه ویژگی هایی برخوردار باشد تا امکان تأمل و بازاندیشی حرفه‏ای را فراهم کند؟ </a:t>
            </a:r>
          </a:p>
          <a:p>
            <a:pPr algn="just" rtl="1"/>
            <a:r>
              <a:rPr lang="fa-IR" sz="2800" dirty="0" smtClean="0">
                <a:solidFill>
                  <a:srgbClr val="FF0000"/>
                </a:solidFill>
                <a:cs typeface="B Titr" pitchFamily="2" charset="-78"/>
              </a:rPr>
              <a:t>آیا فرآیند های خطی از چنین ظرفیتی برخودارند؟</a:t>
            </a:r>
            <a:endParaRPr lang="en-US" sz="2800" dirty="0">
              <a:solidFill>
                <a:srgbClr val="FF0000"/>
              </a:solidFill>
              <a:cs typeface="B Titr" pitchFamily="2" charset="-78"/>
            </a:endParaRPr>
          </a:p>
        </p:txBody>
      </p:sp>
      <p:sp>
        <p:nvSpPr>
          <p:cNvPr id="2" name="Title 1"/>
          <p:cNvSpPr>
            <a:spLocks noGrp="1"/>
          </p:cNvSpPr>
          <p:nvPr>
            <p:ph type="ctrTitle"/>
          </p:nvPr>
        </p:nvSpPr>
        <p:spPr/>
        <p:txBody>
          <a:bodyPr/>
          <a:lstStyle/>
          <a:p>
            <a:r>
              <a:rPr lang="fa-IR" dirty="0" smtClean="0">
                <a:cs typeface="B Titr" pitchFamily="2" charset="-78"/>
              </a:rPr>
              <a:t>فرآیند آموزش</a:t>
            </a:r>
            <a:endParaRPr lang="en-US" dirty="0">
              <a:cs typeface="B Titr"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600200"/>
            <a:ext cx="9144000" cy="1470025"/>
          </a:xfrm>
        </p:spPr>
        <p:txBody>
          <a:bodyPr>
            <a:normAutofit/>
          </a:bodyPr>
          <a:lstStyle/>
          <a:p>
            <a:r>
              <a:rPr lang="fa-IR" dirty="0" smtClean="0">
                <a:cs typeface="B Titr" pitchFamily="2" charset="-78"/>
              </a:rPr>
              <a:t>ارتباط میان مشاهده، عمل و تأمل در برنامه کارورزی</a:t>
            </a:r>
            <a:endParaRPr lang="en-US" dirty="0">
              <a:cs typeface="B Titr" pitchFamily="2" charset="-78"/>
            </a:endParaRPr>
          </a:p>
        </p:txBody>
      </p:sp>
      <p:sp>
        <p:nvSpPr>
          <p:cNvPr id="4" name="Subtitle 3"/>
          <p:cNvSpPr>
            <a:spLocks noGrp="1"/>
          </p:cNvSpPr>
          <p:nvPr>
            <p:ph type="subTitle" idx="1"/>
          </p:nvPr>
        </p:nvSpPr>
        <p:spPr>
          <a:xfrm>
            <a:off x="990600" y="3200400"/>
            <a:ext cx="7239000" cy="2895600"/>
          </a:xfrm>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a:normAutofit lnSpcReduction="10000"/>
          </a:bodyPr>
          <a:lstStyle/>
          <a:p>
            <a:r>
              <a:rPr lang="fa-IR" sz="3200" dirty="0" smtClean="0">
                <a:cs typeface="B Titr" pitchFamily="2" charset="-78"/>
              </a:rPr>
              <a:t>کارورزی یک: عمل مشاهده تأملی</a:t>
            </a:r>
          </a:p>
          <a:p>
            <a:r>
              <a:rPr lang="fa-IR" sz="3200" dirty="0" smtClean="0">
                <a:cs typeface="B Titr" pitchFamily="2" charset="-78"/>
              </a:rPr>
              <a:t>کارورزی دو: طراحی فعالیت یادگیری برای حل مسالة/ رفع نیاز </a:t>
            </a:r>
          </a:p>
          <a:p>
            <a:r>
              <a:rPr lang="fa-IR" sz="3200" dirty="0" smtClean="0">
                <a:cs typeface="B Titr" pitchFamily="2" charset="-78"/>
              </a:rPr>
              <a:t> کارورزی سه: تهیه طرح آموزشی و قرار گرفتن در چرخه </a:t>
            </a:r>
            <a:r>
              <a:rPr lang="fa-IR" sz="3200" smtClean="0">
                <a:cs typeface="B Titr" pitchFamily="2" charset="-78"/>
              </a:rPr>
              <a:t>کنش پژوهی </a:t>
            </a:r>
            <a:r>
              <a:rPr lang="fa-IR" sz="3200" dirty="0" smtClean="0">
                <a:cs typeface="B Titr" pitchFamily="2" charset="-78"/>
              </a:rPr>
              <a:t>بر اساس تجربیات کسب شده</a:t>
            </a:r>
            <a:endParaRPr lang="en-US" sz="3200" dirty="0">
              <a:cs typeface="B Titr" pitchFamily="2"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143000" y="3200400"/>
            <a:ext cx="6400800" cy="29718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2"/>
          </a:lnRef>
          <a:fillRef idx="1">
            <a:schemeClr val="lt1"/>
          </a:fillRef>
          <a:effectRef idx="0">
            <a:schemeClr val="accent2"/>
          </a:effectRef>
          <a:fontRef idx="minor">
            <a:schemeClr val="dk1"/>
          </a:fontRef>
        </p:style>
        <p:txBody>
          <a:bodyPr>
            <a:normAutofit/>
          </a:bodyPr>
          <a:lstStyle/>
          <a:p>
            <a:pPr algn="r" rtl="1"/>
            <a:r>
              <a:rPr lang="fa-IR"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چه کاری می توانم انجام دهم؟</a:t>
            </a: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(آگاهی)</a:t>
            </a:r>
            <a:endParaRPr lang="en-US" b="1" dirty="0" smtClean="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endParaRPr>
          </a:p>
          <a:p>
            <a:pPr algn="r" rtl="1"/>
            <a:r>
              <a:rPr lang="fa-IR"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چگونه می توانم موفق شوم؟</a:t>
            </a: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(قدرشناسی)</a:t>
            </a:r>
            <a:endParaRPr lang="en-US" b="1" dirty="0" smtClean="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endParaRPr>
          </a:p>
          <a:p>
            <a:pPr algn="r" rtl="1"/>
            <a:r>
              <a:rPr lang="fa-IR"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چه کار بهتری را می توانم انجام دهم؟</a:t>
            </a: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(تصور/تجسم)</a:t>
            </a:r>
            <a:endParaRPr lang="en-US" b="1" dirty="0" smtClean="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endParaRPr>
          </a:p>
          <a:p>
            <a:pPr algn="r" rtl="1"/>
            <a:r>
              <a:rPr lang="fa-IR"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چه کاری برای دستیابی به نتایج مورد انتظار باید انجام دهم؟ </a:t>
            </a: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(طراحی)</a:t>
            </a:r>
            <a:endParaRPr lang="fa-IR" b="1" dirty="0" smtClean="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endParaRPr>
          </a:p>
          <a:p>
            <a:pPr algn="r" rtl="1"/>
            <a:r>
              <a:rPr lang="fa-IR"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آیا این همان چیزی است که به دنبال آن هستم؟</a:t>
            </a: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(ارزیابی)</a:t>
            </a:r>
            <a:endParaRPr lang="en-US" b="1" dirty="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endParaRPr>
          </a:p>
        </p:txBody>
      </p:sp>
      <p:sp>
        <p:nvSpPr>
          <p:cNvPr id="2" name="Title 1"/>
          <p:cNvSpPr>
            <a:spLocks noGrp="1"/>
          </p:cNvSpPr>
          <p:nvPr>
            <p:ph type="ctrTitle"/>
          </p:nvPr>
        </p:nvSpPr>
        <p:spPr/>
        <p:txBody>
          <a:bodyPr>
            <a:normAutofit/>
          </a:bodyPr>
          <a:lstStyle/>
          <a:p>
            <a:r>
              <a:rPr lang="fa-IR" dirty="0" smtClean="0"/>
              <a:t>پرسش هایی که در فرآیند آموزش قابل طرح است</a:t>
            </a:r>
            <a:endParaRPr lang="en-US" dirty="0"/>
          </a:p>
        </p:txBody>
      </p:sp>
    </p:spTree>
    <p:extLst>
      <p:ext uri="{BB962C8B-B14F-4D97-AF65-F5344CB8AC3E}">
        <p14:creationId xmlns:p14="http://schemas.microsoft.com/office/powerpoint/2010/main" val="2404490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fa-I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cs typeface="B Mitra" pitchFamily="2" charset="-78"/>
              </a:rPr>
              <a:t>مراحل آموزش</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cs typeface="B Mitra" pitchFamily="2" charset="-78"/>
            </a:endParaRPr>
          </a:p>
        </p:txBody>
      </p:sp>
      <p:sp>
        <p:nvSpPr>
          <p:cNvPr id="17411" name="Content Placeholder 2"/>
          <p:cNvSpPr>
            <a:spLocks noGrp="1"/>
          </p:cNvSpPr>
          <p:nvPr>
            <p:ph sz="quarter" idx="1"/>
          </p:nvPr>
        </p:nvSpPr>
        <p:spPr>
          <a:xfrm>
            <a:off x="457200" y="1600200"/>
            <a:ext cx="7467600" cy="4873625"/>
          </a:xfrm>
        </p:spPr>
        <p:txBody>
          <a:bodyPr>
            <a:normAutofit fontScale="92500" lnSpcReduction="10000"/>
          </a:bodyPr>
          <a:lstStyle/>
          <a:p>
            <a:pPr algn="r" rtl="1">
              <a:lnSpc>
                <a:spcPct val="150000"/>
              </a:lnSpc>
              <a:buClr>
                <a:schemeClr val="accent3">
                  <a:lumMod val="60000"/>
                  <a:lumOff val="40000"/>
                </a:schemeClr>
              </a:buClr>
            </a:pPr>
            <a:r>
              <a:rPr lang="fa-IR" sz="3200" b="1" dirty="0" smtClean="0">
                <a:solidFill>
                  <a:srgbClr val="FFC000"/>
                </a:solidFill>
                <a:cs typeface="B Titr" pitchFamily="2" charset="-78"/>
              </a:rPr>
              <a:t>ارتباط برقرار کردن</a:t>
            </a:r>
            <a:r>
              <a:rPr lang="en-US" sz="3200" b="1" dirty="0" smtClean="0">
                <a:solidFill>
                  <a:srgbClr val="FFC000"/>
                </a:solidFill>
                <a:cs typeface="B Titr" pitchFamily="2" charset="-78"/>
              </a:rPr>
              <a:t>R</a:t>
            </a:r>
            <a:r>
              <a:rPr lang="en-US" sz="3200" b="1" i="1" dirty="0" smtClean="0">
                <a:solidFill>
                  <a:srgbClr val="FFC000"/>
                </a:solidFill>
                <a:cs typeface="B Titr" pitchFamily="2" charset="-78"/>
              </a:rPr>
              <a:t>elating</a:t>
            </a:r>
            <a:endParaRPr lang="fa-IR" sz="3200" b="1" i="1" dirty="0" smtClean="0">
              <a:solidFill>
                <a:srgbClr val="FFC000"/>
              </a:solidFill>
              <a:cs typeface="B Titr" pitchFamily="2" charset="-78"/>
            </a:endParaRPr>
          </a:p>
          <a:p>
            <a:pPr lvl="0" algn="r" rtl="1"/>
            <a:r>
              <a:rPr lang="ar-SA" sz="3200" dirty="0" smtClean="0">
                <a:cs typeface="B Titr" pitchFamily="2" charset="-78"/>
              </a:rPr>
              <a:t>در ارتباط با زندگی روزمره دانش آموز باشد</a:t>
            </a:r>
            <a:r>
              <a:rPr lang="fa-IR" sz="3200" dirty="0" smtClean="0">
                <a:cs typeface="B Titr" pitchFamily="2" charset="-78"/>
              </a:rPr>
              <a:t>/ برخاسته از مسایلی که دانش آموز با آن روبرو است</a:t>
            </a:r>
            <a:endParaRPr lang="en-US" sz="3200" dirty="0" smtClean="0">
              <a:cs typeface="B Titr" pitchFamily="2" charset="-78"/>
            </a:endParaRPr>
          </a:p>
          <a:p>
            <a:pPr algn="r" rtl="1">
              <a:lnSpc>
                <a:spcPct val="150000"/>
              </a:lnSpc>
              <a:buClr>
                <a:schemeClr val="accent3">
                  <a:lumMod val="60000"/>
                  <a:lumOff val="40000"/>
                </a:schemeClr>
              </a:buClr>
            </a:pPr>
            <a:r>
              <a:rPr lang="fa-IR" sz="3200" b="1" dirty="0" smtClean="0">
                <a:solidFill>
                  <a:srgbClr val="FFC000"/>
                </a:solidFill>
                <a:cs typeface="B Titr" pitchFamily="2" charset="-78"/>
              </a:rPr>
              <a:t>تجربه کردن</a:t>
            </a:r>
            <a:r>
              <a:rPr lang="en-US" sz="3200" b="1" dirty="0" smtClean="0">
                <a:solidFill>
                  <a:srgbClr val="FFC000"/>
                </a:solidFill>
                <a:cs typeface="B Titr" pitchFamily="2" charset="-78"/>
              </a:rPr>
              <a:t>E</a:t>
            </a:r>
            <a:r>
              <a:rPr lang="en-US" sz="3200" b="1" i="1" dirty="0" smtClean="0">
                <a:solidFill>
                  <a:srgbClr val="FFC000"/>
                </a:solidFill>
                <a:cs typeface="B Titr" pitchFamily="2" charset="-78"/>
              </a:rPr>
              <a:t>xperiencing</a:t>
            </a:r>
            <a:endParaRPr lang="fa-IR" sz="3200" b="1" i="1" dirty="0" smtClean="0">
              <a:solidFill>
                <a:srgbClr val="FFC000"/>
              </a:solidFill>
              <a:cs typeface="B Titr" pitchFamily="2" charset="-78"/>
            </a:endParaRPr>
          </a:p>
          <a:p>
            <a:pPr lvl="0" algn="r" rtl="1">
              <a:lnSpc>
                <a:spcPct val="150000"/>
              </a:lnSpc>
              <a:buClr>
                <a:schemeClr val="accent3">
                  <a:lumMod val="60000"/>
                  <a:lumOff val="40000"/>
                </a:schemeClr>
              </a:buClr>
            </a:pPr>
            <a:r>
              <a:rPr lang="ar-SA" sz="2800" dirty="0" smtClean="0">
                <a:cs typeface="B Titr" pitchFamily="2" charset="-78"/>
              </a:rPr>
              <a:t>قابل تجربه و آزمایش باشد، به </a:t>
            </a:r>
            <a:r>
              <a:rPr lang="fa-IR" sz="2800" dirty="0" smtClean="0">
                <a:cs typeface="B Titr" pitchFamily="2" charset="-78"/>
              </a:rPr>
              <a:t>یادگیرنده</a:t>
            </a:r>
            <a:r>
              <a:rPr lang="ar-SA" sz="2800" dirty="0" smtClean="0">
                <a:cs typeface="B Titr" pitchFamily="2" charset="-78"/>
              </a:rPr>
              <a:t> کمک کند تا با بروز خلاقیت های خود کشف کند، اختراع کند و به اید های نوبیاندیشد</a:t>
            </a:r>
            <a:r>
              <a:rPr lang="fa-IR" sz="2800" dirty="0" smtClean="0">
                <a:cs typeface="B Titr" pitchFamily="2" charset="-78"/>
              </a:rPr>
              <a:t>/ از طریق پژوهش پاسخ پرسش های خود را بیابد</a:t>
            </a:r>
            <a:r>
              <a:rPr lang="ar-SA" sz="2800" dirty="0" smtClean="0">
                <a:cs typeface="B Titr" pitchFamily="2" charset="-78"/>
              </a:rPr>
              <a:t>. این فعالیت ها قلب یاد گیری مفهومی هستند</a:t>
            </a:r>
            <a:endParaRPr lang="en-US" sz="2800" dirty="0" smtClean="0">
              <a:cs typeface="B Titr"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fa-I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cs typeface="B Mitra" pitchFamily="2" charset="-78"/>
              </a:rPr>
              <a:t>مراحل آموزش</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cs typeface="B Mitra" pitchFamily="2" charset="-78"/>
            </a:endParaRPr>
          </a:p>
        </p:txBody>
      </p:sp>
      <p:sp>
        <p:nvSpPr>
          <p:cNvPr id="17411" name="Content Placeholder 2"/>
          <p:cNvSpPr>
            <a:spLocks noGrp="1"/>
          </p:cNvSpPr>
          <p:nvPr>
            <p:ph sz="quarter" idx="1"/>
          </p:nvPr>
        </p:nvSpPr>
        <p:spPr>
          <a:xfrm>
            <a:off x="457200" y="1600200"/>
            <a:ext cx="8458200" cy="4873625"/>
          </a:xfrm>
        </p:spPr>
        <p:txBody>
          <a:bodyPr>
            <a:normAutofit fontScale="77500" lnSpcReduction="20000"/>
          </a:bodyPr>
          <a:lstStyle/>
          <a:p>
            <a:pPr algn="r" rtl="1">
              <a:lnSpc>
                <a:spcPct val="150000"/>
              </a:lnSpc>
              <a:buClr>
                <a:schemeClr val="accent3">
                  <a:lumMod val="60000"/>
                  <a:lumOff val="40000"/>
                </a:schemeClr>
              </a:buClr>
            </a:pPr>
            <a:r>
              <a:rPr lang="fa-IR" sz="2900" b="1" dirty="0" smtClean="0">
                <a:cs typeface="B Titr" pitchFamily="2" charset="-78"/>
              </a:rPr>
              <a:t>ب</a:t>
            </a:r>
            <a:r>
              <a:rPr lang="fa-IR" sz="2900" b="1" dirty="0" smtClean="0">
                <a:solidFill>
                  <a:srgbClr val="FFC000"/>
                </a:solidFill>
                <a:cs typeface="B Titr" pitchFamily="2" charset="-78"/>
              </a:rPr>
              <a:t>کارگرفتن</a:t>
            </a:r>
            <a:r>
              <a:rPr lang="en-US" sz="2900" b="1" dirty="0" smtClean="0">
                <a:solidFill>
                  <a:srgbClr val="FFC000"/>
                </a:solidFill>
                <a:cs typeface="B Titr" pitchFamily="2" charset="-78"/>
              </a:rPr>
              <a:t>A</a:t>
            </a:r>
            <a:r>
              <a:rPr lang="en-US" sz="2900" b="1" i="1" dirty="0" smtClean="0">
                <a:solidFill>
                  <a:srgbClr val="FFC000"/>
                </a:solidFill>
                <a:cs typeface="B Titr" pitchFamily="2" charset="-78"/>
              </a:rPr>
              <a:t>pplying</a:t>
            </a:r>
            <a:endParaRPr lang="fa-IR" sz="2900" b="1" i="1" dirty="0" smtClean="0">
              <a:solidFill>
                <a:srgbClr val="FFC000"/>
              </a:solidFill>
              <a:cs typeface="B Titr" pitchFamily="2" charset="-78"/>
            </a:endParaRPr>
          </a:p>
          <a:p>
            <a:pPr lvl="0" algn="r" rtl="1">
              <a:lnSpc>
                <a:spcPct val="150000"/>
              </a:lnSpc>
              <a:buClr>
                <a:schemeClr val="accent3">
                  <a:lumMod val="60000"/>
                  <a:lumOff val="40000"/>
                </a:schemeClr>
              </a:buClr>
            </a:pPr>
            <a:r>
              <a:rPr lang="ar-SA" sz="2900" dirty="0" smtClean="0">
                <a:cs typeface="B Titr" pitchFamily="2" charset="-78"/>
              </a:rPr>
              <a:t>کاربرد داشته باشد، مفاهیم و اطلاعاتی که نهادینه شده است دانش آموز را به تصور یک آینده مجازی می کشاند(ارتباط بین تئوری و عمل)(تصور شغلی که در ارتباط با مساله</a:t>
            </a:r>
            <a:r>
              <a:rPr lang="fa-IR" sz="2900" dirty="0" smtClean="0">
                <a:cs typeface="B Titr" pitchFamily="2" charset="-78"/>
              </a:rPr>
              <a:t>/ </a:t>
            </a:r>
            <a:r>
              <a:rPr lang="ar-SA" sz="2900" dirty="0" smtClean="0">
                <a:cs typeface="B Titr" pitchFamily="2" charset="-78"/>
              </a:rPr>
              <a:t>حل مساله</a:t>
            </a:r>
            <a:endParaRPr lang="en-US" sz="2900" dirty="0" smtClean="0">
              <a:cs typeface="B Titr" pitchFamily="2" charset="-78"/>
            </a:endParaRPr>
          </a:p>
          <a:p>
            <a:pPr algn="r" rtl="1">
              <a:lnSpc>
                <a:spcPct val="150000"/>
              </a:lnSpc>
              <a:buClr>
                <a:schemeClr val="accent3">
                  <a:lumMod val="60000"/>
                  <a:lumOff val="40000"/>
                </a:schemeClr>
              </a:buClr>
            </a:pPr>
            <a:endParaRPr lang="en-US" sz="2900" b="1" i="1" dirty="0" smtClean="0">
              <a:cs typeface="B Titr" pitchFamily="2" charset="-78"/>
            </a:endParaRPr>
          </a:p>
          <a:p>
            <a:pPr algn="r" rtl="1">
              <a:lnSpc>
                <a:spcPct val="150000"/>
              </a:lnSpc>
              <a:buClr>
                <a:schemeClr val="accent3">
                  <a:lumMod val="60000"/>
                  <a:lumOff val="40000"/>
                </a:schemeClr>
              </a:buClr>
            </a:pPr>
            <a:r>
              <a:rPr lang="fa-IR" sz="2900" b="1" dirty="0" smtClean="0">
                <a:solidFill>
                  <a:srgbClr val="FFC000"/>
                </a:solidFill>
                <a:cs typeface="B Titr" pitchFamily="2" charset="-78"/>
              </a:rPr>
              <a:t>به اشتراک گذاشتن</a:t>
            </a:r>
            <a:r>
              <a:rPr lang="en-US" sz="2900" b="1" smtClean="0">
                <a:solidFill>
                  <a:srgbClr val="FFC000"/>
                </a:solidFill>
                <a:cs typeface="B Titr" pitchFamily="2" charset="-78"/>
              </a:rPr>
              <a:t>sharing </a:t>
            </a:r>
            <a:endParaRPr lang="fa-IR" sz="2900" b="1" i="1" dirty="0" smtClean="0">
              <a:solidFill>
                <a:srgbClr val="FFC000"/>
              </a:solidFill>
              <a:cs typeface="B Titr" pitchFamily="2" charset="-78"/>
            </a:endParaRPr>
          </a:p>
          <a:p>
            <a:pPr lvl="0" algn="r" rtl="1">
              <a:lnSpc>
                <a:spcPct val="150000"/>
              </a:lnSpc>
              <a:buClr>
                <a:schemeClr val="accent3">
                  <a:lumMod val="60000"/>
                  <a:lumOff val="40000"/>
                </a:schemeClr>
              </a:buClr>
            </a:pPr>
            <a:r>
              <a:rPr lang="ar-SA" sz="2900" dirty="0" smtClean="0">
                <a:cs typeface="B Titr" pitchFamily="2" charset="-78"/>
              </a:rPr>
              <a:t>تا حد امکان دانش آموز را به کار گروهی تشویق کند. یادگیری مشارکتی و تعاملی مقدمه یاد گیری مفهومی پایدار است(یادگیری مشارکتی)(انجام پژوهش ها و یا جمع آوری اطلاعات به صورت گروهی و تعامل در مورد یافته ها و تجزیه و تحلیل آنها).</a:t>
            </a:r>
            <a:endParaRPr lang="en-US" sz="2900" dirty="0" smtClean="0">
              <a:cs typeface="B Titr" pitchFamily="2" charset="-78"/>
            </a:endParaRPr>
          </a:p>
          <a:p>
            <a:pPr algn="r" rtl="1">
              <a:lnSpc>
                <a:spcPct val="150000"/>
              </a:lnSpc>
              <a:buClr>
                <a:schemeClr val="accent3">
                  <a:lumMod val="60000"/>
                  <a:lumOff val="40000"/>
                </a:schemeClr>
              </a:buClr>
            </a:pPr>
            <a:endParaRPr lang="en-US" sz="3200" dirty="0" smtClean="0">
              <a:cs typeface="B Mitra" pitchFamily="2"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fa-I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cs typeface="B Mitra" pitchFamily="2" charset="-78"/>
              </a:rPr>
              <a:t>مراحل آموزش</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cs typeface="B Mitra" pitchFamily="2" charset="-78"/>
            </a:endParaRPr>
          </a:p>
        </p:txBody>
      </p:sp>
      <p:sp>
        <p:nvSpPr>
          <p:cNvPr id="17411" name="Content Placeholder 2"/>
          <p:cNvSpPr>
            <a:spLocks noGrp="1"/>
          </p:cNvSpPr>
          <p:nvPr>
            <p:ph sz="quarter" idx="1"/>
          </p:nvPr>
        </p:nvSpPr>
        <p:spPr>
          <a:xfrm>
            <a:off x="457200" y="1600200"/>
            <a:ext cx="8458200" cy="4873625"/>
          </a:xfrm>
        </p:spPr>
        <p:txBody>
          <a:bodyPr>
            <a:normAutofit/>
          </a:bodyPr>
          <a:lstStyle/>
          <a:p>
            <a:pPr algn="r" rtl="1">
              <a:lnSpc>
                <a:spcPct val="150000"/>
              </a:lnSpc>
              <a:buClr>
                <a:schemeClr val="accent3">
                  <a:lumMod val="60000"/>
                  <a:lumOff val="40000"/>
                </a:schemeClr>
              </a:buClr>
            </a:pPr>
            <a:r>
              <a:rPr lang="fa-IR" sz="2900" b="1" dirty="0" smtClean="0">
                <a:solidFill>
                  <a:srgbClr val="FFC000"/>
                </a:solidFill>
                <a:cs typeface="B Titr" pitchFamily="2" charset="-78"/>
              </a:rPr>
              <a:t>انتقال به موقعیت جدید </a:t>
            </a:r>
            <a:r>
              <a:rPr lang="en-US" sz="2900" b="1" dirty="0" smtClean="0">
                <a:solidFill>
                  <a:srgbClr val="FFC000"/>
                </a:solidFill>
                <a:cs typeface="B Titr" pitchFamily="2" charset="-78"/>
              </a:rPr>
              <a:t>T</a:t>
            </a:r>
            <a:r>
              <a:rPr lang="en-US" sz="2900" b="1" i="1" dirty="0" smtClean="0">
                <a:solidFill>
                  <a:srgbClr val="FFC000"/>
                </a:solidFill>
                <a:cs typeface="B Titr" pitchFamily="2" charset="-78"/>
              </a:rPr>
              <a:t>ransferring</a:t>
            </a:r>
            <a:endParaRPr lang="fa-IR" sz="2900" b="1" i="1" dirty="0" smtClean="0">
              <a:solidFill>
                <a:srgbClr val="FFC000"/>
              </a:solidFill>
              <a:cs typeface="B Titr" pitchFamily="2" charset="-78"/>
            </a:endParaRPr>
          </a:p>
          <a:p>
            <a:pPr lvl="0" algn="r" rtl="1">
              <a:lnSpc>
                <a:spcPct val="150000"/>
              </a:lnSpc>
              <a:buClr>
                <a:schemeClr val="accent3">
                  <a:lumMod val="60000"/>
                  <a:lumOff val="40000"/>
                </a:schemeClr>
              </a:buClr>
            </a:pPr>
            <a:r>
              <a:rPr lang="ar-SA" sz="2900" dirty="0" smtClean="0">
                <a:cs typeface="B Titr" pitchFamily="2" charset="-78"/>
              </a:rPr>
              <a:t>از نتایج  آموخته ها استفاده کند. به عبارت دیگر موقعیت های جدیدی فراهم کند که دانش آموز بتواند آموخته ها را در آن موقعیت ها نیز به کار گیرد (پژوهش علم در عمل)</a:t>
            </a:r>
            <a:r>
              <a:rPr lang="fa-IR" sz="2900" dirty="0" smtClean="0">
                <a:cs typeface="B Titr" pitchFamily="2" charset="-78"/>
              </a:rPr>
              <a:t>.</a:t>
            </a:r>
            <a:endParaRPr lang="en-US" sz="2900" dirty="0" smtClean="0">
              <a:cs typeface="B Titr" pitchFamily="2" charset="-78"/>
            </a:endParaRPr>
          </a:p>
          <a:p>
            <a:pPr algn="r" rtl="1">
              <a:lnSpc>
                <a:spcPct val="150000"/>
              </a:lnSpc>
              <a:buClr>
                <a:schemeClr val="accent3">
                  <a:lumMod val="60000"/>
                  <a:lumOff val="40000"/>
                </a:schemeClr>
              </a:buClr>
            </a:pPr>
            <a:endParaRPr lang="en-US" sz="3200" dirty="0" smtClean="0">
              <a:cs typeface="B Mitra"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1486</TotalTime>
  <Words>810</Words>
  <Application>Microsoft Office PowerPoint</Application>
  <PresentationFormat>On-screen Show (4:3)</PresentationFormat>
  <Paragraphs>76</Paragraphs>
  <Slides>15</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15</vt:i4>
      </vt:variant>
    </vt:vector>
  </HeadingPairs>
  <TitlesOfParts>
    <vt:vector size="26" baseType="lpstr">
      <vt:lpstr>Arial</vt:lpstr>
      <vt:lpstr>B Mitra</vt:lpstr>
      <vt:lpstr>B Tir</vt:lpstr>
      <vt:lpstr>B Titr</vt:lpstr>
      <vt:lpstr>Calibri</vt:lpstr>
      <vt:lpstr>Franklin Gothic Book</vt:lpstr>
      <vt:lpstr>Perpetua</vt:lpstr>
      <vt:lpstr>Tahoma</vt:lpstr>
      <vt:lpstr>Times New Roman</vt:lpstr>
      <vt:lpstr>Wingdings 2</vt:lpstr>
      <vt:lpstr>Equity</vt:lpstr>
      <vt:lpstr>به نام خدا</vt:lpstr>
      <vt:lpstr>ملاک های ارزیابی</vt:lpstr>
      <vt:lpstr>بازخورد قدرشناسانه</vt:lpstr>
      <vt:lpstr>فرآیند آموزش</vt:lpstr>
      <vt:lpstr>ارتباط میان مشاهده، عمل و تأمل در برنامه کارورزی</vt:lpstr>
      <vt:lpstr>پرسش هایی که در فرآیند آموزش قابل طرح است</vt:lpstr>
      <vt:lpstr>مراحل آموزش</vt:lpstr>
      <vt:lpstr>مراحل آموزش</vt:lpstr>
      <vt:lpstr>مراحل آموزش</vt:lpstr>
      <vt:lpstr>چرخه رفت و برگشت طراحی، عمل، مشاهده و تامل</vt:lpstr>
      <vt:lpstr>PowerPoint Presentation</vt:lpstr>
      <vt:lpstr>کنش پژوهش </vt:lpstr>
      <vt:lpstr>چگونه عمل درست و مناسب را در یک موقعیت عملی خاص انجام دهیم؟</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amene</dc:creator>
  <cp:lastModifiedBy>pc10</cp:lastModifiedBy>
  <cp:revision>45</cp:revision>
  <dcterms:created xsi:type="dcterms:W3CDTF">2006-08-16T00:00:00Z</dcterms:created>
  <dcterms:modified xsi:type="dcterms:W3CDTF">2015-08-29T20:24:02Z</dcterms:modified>
</cp:coreProperties>
</file>