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 bookmarkIdSeed="2">
  <p:sldMasterIdLst>
    <p:sldMasterId id="2147483672" r:id="rId1"/>
  </p:sldMasterIdLst>
  <p:sldIdLst>
    <p:sldId id="260" r:id="rId2"/>
    <p:sldId id="281" r:id="rId3"/>
    <p:sldId id="269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9" r:id="rId12"/>
    <p:sldId id="256" r:id="rId13"/>
    <p:sldId id="265" r:id="rId14"/>
    <p:sldId id="266" r:id="rId15"/>
    <p:sldId id="263" r:id="rId16"/>
    <p:sldId id="264" r:id="rId17"/>
    <p:sldId id="259" r:id="rId18"/>
    <p:sldId id="267" r:id="rId19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438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72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505ED1C-0863-43B4-9C10-3C6B8B510285}" type="datetimeFigureOut">
              <a:rPr lang="fa-IR" smtClean="0"/>
              <a:pPr/>
              <a:t>1435/11/25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74DE696-F278-4CE8-9A05-22772738FFD1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hyperlink" Target="&#1601;&#1585;&#1575;&#1610;&#1606;&#1583;%20&#1607;&#1575;&#1610;%20&#1575;&#1589;&#1604;&#1610;%20&#1603;&#1575;&#1585;&#1608;&#1585;&#1586;&#1610;.pptx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&#1705;&#1575;&#1585;&#1608;&#1585;&#1586;&#1740;%20&#1588;&#1607;&#1585;&#1740;&#1608;&#1585;%2093.pptx" TargetMode="External"/><Relationship Id="rId5" Type="http://schemas.openxmlformats.org/officeDocument/2006/relationships/slide" Target="slide15.xml"/><Relationship Id="rId4" Type="http://schemas.openxmlformats.org/officeDocument/2006/relationships/slide" Target="slide1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&#1705;&#1575;&#1585;&#1608;&#1585;&#1586;&#1740;%20&#1588;&#1607;&#1585;&#1740;&#1608;&#1585;%2093.pptx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" Target="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fa-IR" b="1" i="1" dirty="0">
              <a:cs typeface="B Zar" pitchFamily="2" charset="-78"/>
            </a:endParaRPr>
          </a:p>
          <a:p>
            <a:pPr algn="ctr">
              <a:buNone/>
            </a:pPr>
            <a:r>
              <a:rPr lang="fa-IR" sz="4400" b="1" i="1" dirty="0" smtClean="0">
                <a:cs typeface="B Zar" pitchFamily="2" charset="-78"/>
              </a:rPr>
              <a:t>دانشگاه  فرهنگيان  </a:t>
            </a:r>
          </a:p>
          <a:p>
            <a:pPr algn="ctr">
              <a:buNone/>
            </a:pPr>
            <a:r>
              <a:rPr lang="fa-IR" sz="6600" b="1" i="1" dirty="0" smtClean="0">
                <a:cs typeface="B Zar" pitchFamily="2" charset="-78"/>
              </a:rPr>
              <a:t>فرایندهای کارورزی</a:t>
            </a:r>
          </a:p>
          <a:p>
            <a:pPr algn="ctr">
              <a:buNone/>
            </a:pPr>
            <a:r>
              <a:rPr lang="fa-IR" sz="2800" b="1" i="1" dirty="0" smtClean="0">
                <a:cs typeface="B Zar" pitchFamily="2" charset="-78"/>
              </a:rPr>
              <a:t>دوره دو ساله</a:t>
            </a:r>
            <a:endParaRPr lang="fa-IR" sz="2800" b="1" i="1" dirty="0">
              <a:cs typeface="B Zar" pitchFamily="2" charset="-78"/>
            </a:endParaRPr>
          </a:p>
          <a:p>
            <a:pPr algn="ctr">
              <a:buNone/>
            </a:pPr>
            <a:endParaRPr lang="en-US" sz="2400" b="1" i="1" dirty="0" smtClean="0">
              <a:cs typeface="B Zar" pitchFamily="2" charset="-78"/>
            </a:endParaRPr>
          </a:p>
          <a:p>
            <a:pPr algn="ctr">
              <a:buNone/>
            </a:pPr>
            <a:endParaRPr lang="fa-IR" sz="4400" b="1" i="1" dirty="0">
              <a:cs typeface="B Zar" pitchFamily="2" charset="-78"/>
            </a:endParaRPr>
          </a:p>
          <a:p>
            <a:pPr algn="ctr">
              <a:buNone/>
            </a:pPr>
            <a:endParaRPr lang="fa-IR" sz="4400" b="1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229600" cy="5976664"/>
          </a:xfrm>
        </p:spPr>
        <p:txBody>
          <a:bodyPr>
            <a:noAutofit/>
          </a:bodyPr>
          <a:lstStyle/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ar-SA" dirty="0" smtClean="0">
                <a:solidFill>
                  <a:schemeClr val="bg2">
                    <a:lumMod val="10000"/>
                  </a:schemeClr>
                </a:solidFill>
              </a:rPr>
              <a:t>معلم فکور یا اندیشه ورز، دارای خصوصیاتی است که «تفکر در حین عمل» را به </a:t>
            </a: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ar-SA" dirty="0" smtClean="0">
                <a:solidFill>
                  <a:schemeClr val="bg2">
                    <a:lumMod val="10000"/>
                  </a:schemeClr>
                </a:solidFill>
              </a:rPr>
              <a:t>عنوان یک هنجار حرفه ای پذیرفته است. چنین معلمی همواره رفتارش را بر اساس </a:t>
            </a: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ar-SA" dirty="0" smtClean="0">
                <a:solidFill>
                  <a:schemeClr val="bg2">
                    <a:lumMod val="10000"/>
                  </a:schemeClr>
                </a:solidFill>
              </a:rPr>
              <a:t>مشاهده و درک موقعیت ها و واکنش های یادگیرندگان تنظیم می کند. دانش خود را توسعه می دهد و </a:t>
            </a: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buNone/>
            </a:pPr>
            <a:r>
              <a:rPr lang="ar-SA" dirty="0" smtClean="0">
                <a:solidFill>
                  <a:schemeClr val="bg2">
                    <a:lumMod val="10000"/>
                  </a:schemeClr>
                </a:solidFill>
              </a:rPr>
              <a:t>یادگیری های او، محور اصلی عملکردهای فکورانه اوست 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در برنام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ه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 پيشنهاد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ی 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تربيت معلم فكور بر يادگيري از طريق 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:  </a:t>
            </a:r>
            <a:endParaRPr lang="fa-IR" sz="2800" b="1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buNone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انجام دادن كارورزي و </a:t>
            </a:r>
            <a:r>
              <a:rPr lang="ar-SA" sz="2800" dirty="0" smtClean="0">
                <a:solidFill>
                  <a:srgbClr val="FF0000"/>
                </a:solidFill>
              </a:rPr>
              <a:t>تأمل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 بر عمل 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تأكيد شده است .</a:t>
            </a:r>
          </a:p>
          <a:p>
            <a:pPr algn="ct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که 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رشد توانايي هاي معلمان را در زمين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ه</a:t>
            </a:r>
          </a:p>
          <a:p>
            <a:pPr algn="ctr">
              <a:buNone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تأمل در اعمال و افكار خودشان </a:t>
            </a: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buNone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مد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نظر قرار دهد.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/>
            <a:endParaRPr lang="en-US" sz="48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098775"/>
          </a:xfrm>
        </p:spPr>
        <p:txBody>
          <a:bodyPr/>
          <a:lstStyle/>
          <a:p>
            <a:endParaRPr lang="fa-IR" dirty="0"/>
          </a:p>
        </p:txBody>
      </p:sp>
      <p:sp>
        <p:nvSpPr>
          <p:cNvPr id="2069" name="AutoShape 21"/>
          <p:cNvSpPr>
            <a:spLocks noChangeArrowheads="1"/>
          </p:cNvSpPr>
          <p:nvPr/>
        </p:nvSpPr>
        <p:spPr bwMode="auto">
          <a:xfrm>
            <a:off x="2987824" y="2636912"/>
            <a:ext cx="1224136" cy="19442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92CDDC"/>
              </a:gs>
              <a:gs pos="50000">
                <a:srgbClr val="DAEEF3"/>
              </a:gs>
              <a:gs pos="100000">
                <a:srgbClr val="92CDDC"/>
              </a:gs>
            </a:gsLst>
            <a:lin ang="18900000" scaled="1"/>
          </a:gradFill>
          <a:ln w="12700">
            <a:solidFill>
              <a:srgbClr val="92CDDC"/>
            </a:solidFill>
            <a:round/>
            <a:headEnd/>
            <a:tailEnd/>
          </a:ln>
          <a:effectLst>
            <a:outerShdw dist="28398" dir="3806097" algn="ctr" rotWithShape="0">
              <a:srgbClr val="205867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دوره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b="1" dirty="0">
              <a:solidFill>
                <a:srgbClr val="FF0000"/>
              </a:solidFill>
              <a:latin typeface="Calibri" pitchFamily="34" charset="0"/>
              <a:ea typeface="Calibri" pitchFamily="34" charset="0"/>
              <a:cs typeface="Arial" pitchFamily="34" charset="0"/>
              <a:hlinkClick r:id="rId2" action="ppaction://hlinkpres?slideindex=6&amp;slidetitle=دوره مشارکت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a-IR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  <a:hlinkClick r:id="rId3" action="ppaction://hlinksldjump"/>
              </a:rPr>
              <a:t>مشاركت</a:t>
            </a:r>
            <a:r>
              <a:rPr kumimoji="0" lang="fa-IR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  <a:hlinkClick r:id="rId2" action="ppaction://hlinkpres?slideindex=6&amp;slidetitle=دوره مشارکت"/>
              </a:rPr>
              <a:t> </a:t>
            </a:r>
            <a:endParaRPr lang="fa-IR" b="1" dirty="0">
              <a:solidFill>
                <a:srgbClr val="FF0000"/>
              </a:solidFill>
              <a:latin typeface="Calibri" pitchFamily="34" charset="0"/>
              <a:cs typeface="B Zar" pitchFamily="2" charset="-78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a-IR" b="1" dirty="0" smtClean="0">
              <a:solidFill>
                <a:srgbClr val="FF0000"/>
              </a:solidFill>
              <a:latin typeface="Calibri" pitchFamily="34" charset="0"/>
              <a:cs typeface="B Zar" pitchFamily="2" charset="-78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a-IR" sz="1600" b="1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 </a:t>
            </a:r>
            <a:r>
              <a:rPr lang="fa-IR" sz="1600" b="1" i="1" u="sng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2</a:t>
            </a:r>
            <a:r>
              <a:rPr lang="fa-IR" sz="1600" b="1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واحد</a:t>
            </a:r>
            <a:endParaRPr kumimoji="0" lang="fa-I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Zar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AutoShape 20"/>
          <p:cNvSpPr>
            <a:spLocks noChangeArrowheads="1"/>
          </p:cNvSpPr>
          <p:nvPr/>
        </p:nvSpPr>
        <p:spPr bwMode="auto">
          <a:xfrm>
            <a:off x="6732240" y="2636912"/>
            <a:ext cx="1302114" cy="19442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D99594"/>
              </a:gs>
              <a:gs pos="50000">
                <a:srgbClr val="F2DBDB"/>
              </a:gs>
              <a:gs pos="100000">
                <a:srgbClr val="D99594"/>
              </a:gs>
            </a:gsLst>
            <a:lin ang="18900000" scaled="1"/>
          </a:gradFill>
          <a:ln w="12700">
            <a:solidFill>
              <a:srgbClr val="D99594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a-IR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دوره تدريس </a:t>
            </a:r>
            <a:r>
              <a:rPr kumimoji="0" lang="fa-IR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  <a:hlinkClick r:id="rId4" action="ppaction://hlinksldjump"/>
              </a:rPr>
              <a:t>مستقل</a:t>
            </a:r>
            <a:r>
              <a:rPr kumimoji="0" lang="fa-IR" sz="20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  <a:hlinkClick r:id="rId2" action="ppaction://hlinkpres?slideindex=8&amp;slidetitle=دوره تدریس مستقل ( 1-1-1)"/>
              </a:rPr>
              <a:t> </a:t>
            </a: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a-IR" sz="2000" b="1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 </a:t>
            </a:r>
            <a:r>
              <a:rPr lang="fa-IR" sz="1600" b="1" i="1" u="sng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2</a:t>
            </a:r>
            <a:r>
              <a:rPr lang="fa-IR" sz="1600" b="1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واحد</a:t>
            </a:r>
            <a:endParaRPr kumimoji="0" lang="fa-IR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Zar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0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dirty="0">
              <a:solidFill>
                <a:srgbClr val="C0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>
            <a:off x="4788024" y="2708920"/>
            <a:ext cx="1368152" cy="1872208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B2A1C7"/>
              </a:gs>
              <a:gs pos="50000">
                <a:srgbClr val="E5DFEC"/>
              </a:gs>
              <a:gs pos="100000">
                <a:srgbClr val="B2A1C7"/>
              </a:gs>
            </a:gsLst>
            <a:lin ang="18900000" scaled="1"/>
          </a:gradFill>
          <a:ln w="12700">
            <a:solidFill>
              <a:srgbClr val="B2A1C7"/>
            </a:solidFill>
            <a:round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600" b="1" i="0" u="none" strike="noStrike" cap="none" normalizeH="0" baseline="0" dirty="0" smtClean="0">
              <a:ln>
                <a:noFill/>
              </a:ln>
              <a:solidFill>
                <a:srgbClr val="632423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a-IR" sz="16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دو</a:t>
            </a: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ره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  <a:hlinkClick r:id="rId5" action="ppaction://hlinksldjump"/>
              </a:rPr>
              <a:t>تدريس آزمایشی</a:t>
            </a:r>
            <a:endParaRPr kumimoji="0" lang="fa-IR" b="1" i="0" u="none" strike="noStrike" cap="none" normalizeH="0" baseline="0" dirty="0" smtClean="0">
              <a:ln>
                <a:noFill/>
              </a:ln>
              <a:solidFill>
                <a:srgbClr val="632423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fa-IR" b="1" i="0" u="none" strike="noStrike" cap="none" normalizeH="0" baseline="0" dirty="0" smtClean="0">
              <a:ln>
                <a:noFill/>
              </a:ln>
              <a:solidFill>
                <a:srgbClr val="632423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fa-IR" sz="1600" b="1" i="0" u="sng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fa-IR" sz="1600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واحد</a:t>
            </a:r>
            <a:r>
              <a:rPr kumimoji="0" lang="fa-IR" b="1" i="0" u="none" strike="noStrike" cap="none" normalizeH="0" baseline="0" dirty="0" smtClean="0">
                <a:ln>
                  <a:noFill/>
                </a:ln>
                <a:solidFill>
                  <a:srgbClr val="632423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fa-IR" b="1" dirty="0" smtClean="0">
              <a:solidFill>
                <a:srgbClr val="632423"/>
              </a:solidFill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fa-IR" b="1" i="0" u="none" strike="noStrike" cap="none" normalizeH="0" baseline="0" dirty="0" smtClean="0">
              <a:ln>
                <a:noFill/>
              </a:ln>
              <a:solidFill>
                <a:srgbClr val="632423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fa-I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>
            <a:off x="1115615" y="2564904"/>
            <a:ext cx="1224137" cy="1944216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CCC0D9"/>
              </a:gs>
            </a:gsLst>
            <a:lin ang="5400000" scaled="1"/>
          </a:gradFill>
          <a:ln w="12700">
            <a:solidFill>
              <a:srgbClr val="B2A1C7"/>
            </a:solidFill>
            <a:round/>
            <a:headEnd/>
            <a:tailEnd/>
          </a:ln>
          <a:effectLst>
            <a:outerShdw dist="28398" dir="3806097" algn="ctr" rotWithShape="0">
              <a:srgbClr val="3F3151">
                <a:alpha val="50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  <a:hlinkClick r:id="rId6" action="ppaction://hlinkpres?slideindex=15&amp;slidetitle=دوره معلمیاری آشنایی با مدرسه و کلاس"/>
              </a:rPr>
              <a:t>دوره معمياري</a:t>
            </a:r>
            <a:endParaRPr kumimoji="0" lang="fa-IR" sz="20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a-IR" sz="2000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a-IR" b="1" u="sng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2</a:t>
            </a:r>
            <a:r>
              <a:rPr lang="fa-IR" sz="1600" b="1" dirty="0" smtClean="0">
                <a:solidFill>
                  <a:srgbClr val="FF0000"/>
                </a:solidFill>
                <a:latin typeface="Calibri" pitchFamily="34" charset="0"/>
                <a:cs typeface="B Zar" pitchFamily="2" charset="-78"/>
              </a:rPr>
              <a:t>واحد</a:t>
            </a:r>
            <a:endParaRPr kumimoji="0" lang="fa-IR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B Zar" pitchFamily="2" charset="-78"/>
            </a:endParaRPr>
          </a:p>
          <a:p>
            <a:pPr marL="0" marR="0" lvl="0" indent="0" algn="ct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>
            <a:off x="395537" y="3068960"/>
            <a:ext cx="720080" cy="73152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B0F0"/>
          </a:solidFill>
          <a:ln w="12700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ورود</a:t>
            </a:r>
            <a:endParaRPr kumimoji="0" lang="fa-I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>
            <a:off x="2483768" y="3212976"/>
            <a:ext cx="352433" cy="612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>
            <a:off x="4355976" y="3284984"/>
            <a:ext cx="354009" cy="647700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6300192" y="3356992"/>
            <a:ext cx="365109" cy="612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FF00"/>
          </a:solidFill>
          <a:ln w="12700">
            <a:solidFill>
              <a:srgbClr val="4BACC6"/>
            </a:solidFill>
            <a:miter lim="800000"/>
            <a:headEnd/>
            <a:tailEnd/>
          </a:ln>
          <a:effectLst>
            <a:outerShdw dist="28398" dir="3806097" algn="ctr" rotWithShape="0">
              <a:srgbClr val="205867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2483768" y="3861048"/>
            <a:ext cx="107950" cy="792162"/>
          </a:xfrm>
          <a:prstGeom prst="downArrow">
            <a:avLst>
              <a:gd name="adj1" fmla="val 50000"/>
              <a:gd name="adj2" fmla="val 183456"/>
            </a:avLst>
          </a:pr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4355976" y="3933056"/>
            <a:ext cx="107950" cy="828675"/>
          </a:xfrm>
          <a:prstGeom prst="downArrow">
            <a:avLst>
              <a:gd name="adj1" fmla="val 50000"/>
              <a:gd name="adj2" fmla="val 191912"/>
            </a:avLst>
          </a:pr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6228184" y="3933056"/>
            <a:ext cx="142876" cy="828675"/>
          </a:xfrm>
          <a:prstGeom prst="downArrow">
            <a:avLst>
              <a:gd name="adj1" fmla="val 50000"/>
              <a:gd name="adj2" fmla="val 191912"/>
            </a:avLst>
          </a:pr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8143900" y="4000504"/>
            <a:ext cx="107950" cy="755650"/>
          </a:xfrm>
          <a:prstGeom prst="downArrow">
            <a:avLst>
              <a:gd name="adj1" fmla="val 50000"/>
              <a:gd name="adj2" fmla="val 175000"/>
            </a:avLst>
          </a:pr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 rot="10746759" flipV="1">
            <a:off x="1549008" y="4586968"/>
            <a:ext cx="755650" cy="179388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rot="10746759" flipV="1">
            <a:off x="3421216" y="4658976"/>
            <a:ext cx="755650" cy="179388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 rot="10746759" flipV="1">
            <a:off x="5293424" y="4730985"/>
            <a:ext cx="755650" cy="179388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 rot="10746759" flipV="1">
            <a:off x="7237645" y="4730985"/>
            <a:ext cx="755650" cy="180000"/>
          </a:xfrm>
          <a:custGeom>
            <a:avLst/>
            <a:gdLst>
              <a:gd name="G0" fmla="+- 9257 0 0"/>
              <a:gd name="G1" fmla="+- 18514 0 0"/>
              <a:gd name="G2" fmla="+- 7200 0 0"/>
              <a:gd name="G3" fmla="*/ 9257 1 2"/>
              <a:gd name="G4" fmla="+- G3 10800 0"/>
              <a:gd name="G5" fmla="+- 21600 9257 18514"/>
              <a:gd name="G6" fmla="+- 18514 7200 0"/>
              <a:gd name="G7" fmla="*/ G6 1 2"/>
              <a:gd name="G8" fmla="*/ 18514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8514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7200 h 21600"/>
              <a:gd name="T4" fmla="*/ 0 w 21600"/>
              <a:gd name="T5" fmla="*/ 18001 h 21600"/>
              <a:gd name="T6" fmla="*/ 9257 w 21600"/>
              <a:gd name="T7" fmla="*/ 21600 h 21600"/>
              <a:gd name="T8" fmla="*/ 18514 w 21600"/>
              <a:gd name="T9" fmla="*/ 15000 h 21600"/>
              <a:gd name="T10" fmla="*/ 21600 w 21600"/>
              <a:gd name="T11" fmla="*/ 720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solidFill>
            <a:srgbClr val="FF0000"/>
          </a:solidFill>
          <a:ln w="12700">
            <a:solidFill>
              <a:srgbClr val="C0504D"/>
            </a:solidFill>
            <a:miter lim="800000"/>
            <a:headEnd/>
            <a:tailEnd/>
          </a:ln>
          <a:effectLst>
            <a:outerShdw dist="28398" dir="3806097" algn="ctr" rotWithShape="0">
              <a:srgbClr val="622423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8100391" y="2996952"/>
            <a:ext cx="731520" cy="115252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00B050"/>
          </a:solidFill>
          <a:ln w="12700">
            <a:solidFill>
              <a:srgbClr val="F79646"/>
            </a:solidFill>
            <a:miter lim="800000"/>
            <a:headEnd/>
            <a:tailEnd/>
          </a:ln>
          <a:effectLst>
            <a:outerShdw dist="28398" dir="3806097" algn="ctr" rotWithShape="0">
              <a:srgbClr val="974706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a-IR" sz="1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خروج</a:t>
            </a:r>
            <a:endParaRPr kumimoji="0" lang="fa-IR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1691680" y="169719"/>
            <a:ext cx="5760640" cy="1046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6692900" algn="l"/>
              </a:tabLst>
            </a:pPr>
            <a:r>
              <a:rPr kumimoji="0" lang="fa-IR" sz="4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2  Zar" pitchFamily="2" charset="-78"/>
              </a:rPr>
              <a:t>فرايند هاي اصلي كارورزي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2  Zar" pitchFamily="2" charset="-78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692900" algn="l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9" name="Rectangle 31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a-I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2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9" grpId="0" animBg="1"/>
      <p:bldP spid="2068" grpId="0" animBg="1"/>
      <p:bldP spid="2067" grpId="0" animBg="1"/>
      <p:bldP spid="2066" grpId="0" animBg="1"/>
      <p:bldP spid="2064" grpId="0" animBg="1"/>
      <p:bldP spid="2062" grpId="0" animBg="1"/>
      <p:bldP spid="2061" grpId="0" animBg="1"/>
      <p:bldP spid="2060" grpId="0" animBg="1"/>
      <p:bldP spid="2057" grpId="0" animBg="1"/>
      <p:bldP spid="2056" grpId="0" animBg="1"/>
      <p:bldP spid="2055" grpId="0" animBg="1"/>
      <p:bldP spid="2054" grpId="0" animBg="1"/>
      <p:bldP spid="2053" grpId="0" animBg="1"/>
      <p:bldP spid="2052" grpId="0" animBg="1"/>
      <p:bldP spid="2051" grpId="0" animBg="1"/>
      <p:bldP spid="2050" grpId="0" animBg="1"/>
      <p:bldP spid="204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fa-IR" sz="5300" b="1" dirty="0" smtClean="0">
                <a:hlinkClick r:id="rId2" action="ppaction://hlinkpres?slideindex=14&amp;slidetitle=Slide 14"/>
              </a:rPr>
              <a:t>دوره معلمیاری</a:t>
            </a:r>
            <a:r>
              <a:rPr lang="fa-IR" dirty="0" smtClean="0"/>
              <a:t/>
            </a:r>
            <a:br>
              <a:rPr lang="fa-IR" dirty="0" smtClean="0"/>
            </a:b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آشنایی با مدرسه و کلاس 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154016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fa-IR" sz="3600" b="1" dirty="0" smtClean="0"/>
              <a:t> </a:t>
            </a:r>
            <a:r>
              <a:rPr lang="fa-IR" sz="3500" b="1" dirty="0" smtClean="0"/>
              <a:t>- </a:t>
            </a:r>
            <a:r>
              <a:rPr lang="fa-IR" sz="2800" dirty="0" smtClean="0"/>
              <a:t>تهیه برنامه و طرح کار نیمسال کارورزی</a:t>
            </a:r>
          </a:p>
          <a:p>
            <a:pPr algn="r">
              <a:buNone/>
            </a:pPr>
            <a:r>
              <a:rPr lang="fa-IR" sz="2800" dirty="0" smtClean="0"/>
              <a:t> - آشنایی با محیط و موقعیت آموزشی.</a:t>
            </a:r>
          </a:p>
          <a:p>
            <a:pPr algn="r">
              <a:buNone/>
            </a:pPr>
            <a:r>
              <a:rPr lang="fa-IR" sz="2800" dirty="0" smtClean="0"/>
              <a:t> -  جمع آوری اطلاعات از طریق مشاهده دقیق و تاملی درابعاد مختلف آموزش و یادگیری.</a:t>
            </a:r>
          </a:p>
          <a:p>
            <a:pPr algn="r">
              <a:buNone/>
            </a:pPr>
            <a:r>
              <a:rPr lang="fa-IR" sz="2800" dirty="0" smtClean="0"/>
              <a:t> -  جمع بندی و تحلیل اطلاعات .</a:t>
            </a:r>
          </a:p>
          <a:p>
            <a:pPr algn="r">
              <a:buNone/>
            </a:pPr>
            <a:r>
              <a:rPr lang="fa-IR" sz="2800" dirty="0" smtClean="0"/>
              <a:t> -  مساله شناسی.</a:t>
            </a:r>
            <a:endParaRPr lang="en-US" sz="2800" dirty="0" smtClean="0"/>
          </a:p>
          <a:p>
            <a:pPr algn="r">
              <a:buNone/>
            </a:pPr>
            <a:r>
              <a:rPr lang="fa-IR" sz="2800" dirty="0" smtClean="0"/>
              <a:t>شرکت در کارگاه های هم اندیشی</a:t>
            </a:r>
            <a:r>
              <a:rPr lang="en-US" sz="2800" dirty="0" smtClean="0"/>
              <a:t> </a:t>
            </a:r>
            <a:r>
              <a:rPr lang="fa-IR" sz="2800" dirty="0" smtClean="0"/>
              <a:t>  - </a:t>
            </a:r>
          </a:p>
          <a:p>
            <a:pPr algn="r">
              <a:buNone/>
            </a:pPr>
            <a:r>
              <a:rPr lang="fa-IR" sz="2800" dirty="0" smtClean="0"/>
              <a:t> -  یاری به معلمان راهنما در کلاس درس و تولید و تدارک  مواد آموزشی.</a:t>
            </a:r>
          </a:p>
          <a:p>
            <a:pPr algn="r">
              <a:buNone/>
            </a:pPr>
            <a:r>
              <a:rPr lang="fa-IR" sz="2600" dirty="0" smtClean="0"/>
              <a:t>   - خود ارزیابی و ارایه گزارش</a:t>
            </a:r>
            <a:endParaRPr lang="fa-IR" sz="1900" dirty="0" smtClean="0"/>
          </a:p>
          <a:p>
            <a:pPr algn="r">
              <a:buNone/>
            </a:pPr>
            <a:endParaRPr lang="fa-I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5400" b="1" dirty="0" smtClean="0">
                <a:hlinkClick r:id="rId2" action="ppaction://hlinksldjump"/>
              </a:rPr>
              <a:t>دوره مشارکت</a:t>
            </a:r>
            <a:endParaRPr lang="en-US" sz="5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fa-IR" sz="4800" b="1" dirty="0" smtClean="0"/>
              <a:t> 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-  جمع آوری و جمع بندی اطلاعات .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-  تلاش برای پیدا کردن راه حل های مناسب.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-  معلمیاری و مشارکت در تدریس معلم راهنما.</a:t>
            </a:r>
          </a:p>
          <a:p>
            <a:pPr algn="r"/>
            <a:endParaRPr lang="en-US" sz="4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>
                <a:hlinkClick r:id="rId2" action="ppaction://hlinksldjump"/>
              </a:rPr>
              <a:t>دوره تدریس آزمایشی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r>
              <a:rPr lang="fa-IR" sz="4400" b="1" dirty="0" smtClean="0">
                <a:solidFill>
                  <a:srgbClr val="0000CC"/>
                </a:solidFill>
              </a:rPr>
              <a:t> 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-  مساله یابی و مساله شناسی .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-  تحلیل اطلاعات وتلاش برای یافتن راه حل مناسب ( آزمون راه حل ها).</a:t>
            </a:r>
          </a:p>
          <a:p>
            <a:pPr algn="r">
              <a:buNone/>
            </a:pP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-  طراحی درس نمونه و تدریس آزمایشی.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</a:p>
          <a:p>
            <a:pPr algn="r">
              <a:buNone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-   بر رسی راه حل های مناسب .</a:t>
            </a:r>
          </a:p>
          <a:p>
            <a:pPr algn="r">
              <a:buNone/>
            </a:pPr>
            <a:endParaRPr lang="en-US" sz="2800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3600" b="1" dirty="0" smtClean="0">
                <a:hlinkClick r:id="rId2" action="ppaction://hlinksldjump"/>
              </a:rPr>
              <a:t>دوره تدریس مستقل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>
              <a:buNone/>
            </a:pP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 -  ادامه فرایندها و راهبردهای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 دوره های پیشین.</a:t>
            </a:r>
          </a:p>
          <a:p>
            <a:pPr algn="ctr">
              <a:buNone/>
            </a:pP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    </a:t>
            </a: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تدریس مستقل در یک موضوع      </a:t>
            </a:r>
            <a:r>
              <a:rPr lang="en-US" dirty="0" smtClean="0">
                <a:solidFill>
                  <a:schemeClr val="bg2">
                    <a:lumMod val="10000"/>
                  </a:schemeClr>
                </a:solidFill>
              </a:rPr>
              <a:t>-       </a:t>
            </a: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تخصصی</a:t>
            </a:r>
          </a:p>
          <a:p>
            <a:pPr algn="ctr"/>
            <a:endParaRPr lang="en-US" sz="48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4400" b="1" i="1" dirty="0" smtClean="0">
                <a:cs typeface="B Zar" pitchFamily="2" charset="-78"/>
              </a:rPr>
              <a:t>با تشكر فراوان</a:t>
            </a:r>
            <a:endParaRPr lang="fa-IR" sz="4400" b="1" i="1" dirty="0">
              <a:cs typeface="B Zar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a-IR" b="1" dirty="0" smtClean="0"/>
              <a:t>دانشگاه فرهنگیان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fa-IR" sz="4000" dirty="0" smtClean="0">
              <a:solidFill>
                <a:srgbClr val="0000CC"/>
              </a:solidFill>
            </a:endParaRPr>
          </a:p>
          <a:p>
            <a:pPr algn="ctr">
              <a:buNone/>
            </a:pPr>
            <a:r>
              <a:rPr lang="fa-IR" sz="4000" dirty="0" smtClean="0"/>
              <a:t> </a:t>
            </a:r>
            <a:r>
              <a:rPr lang="fa-IR" sz="4000" b="1" dirty="0" smtClean="0"/>
              <a:t>معاونت آموزشی و تحصیلات تکمیلی</a:t>
            </a:r>
          </a:p>
          <a:p>
            <a:pPr algn="ctr">
              <a:buNone/>
            </a:pPr>
            <a:endParaRPr lang="fa-IR" dirty="0" smtClean="0">
              <a:solidFill>
                <a:srgbClr val="0000CC"/>
              </a:solidFill>
            </a:endParaRPr>
          </a:p>
          <a:p>
            <a:pPr algn="ctr">
              <a:buNone/>
            </a:pPr>
            <a:r>
              <a:rPr lang="fa-IR" sz="4000" b="1" dirty="0" smtClean="0"/>
              <a:t>کارگروه کارورزی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476400"/>
          </a:xfrm>
        </p:spPr>
        <p:txBody>
          <a:bodyPr>
            <a:noAutofit/>
          </a:bodyPr>
          <a:lstStyle/>
          <a:p>
            <a:pPr algn="ctr"/>
            <a:r>
              <a:rPr lang="fa-IR" sz="3600" dirty="0" smtClean="0">
                <a:solidFill>
                  <a:schemeClr val="bg2">
                    <a:lumMod val="10000"/>
                  </a:schemeClr>
                </a:solidFill>
              </a:rPr>
              <a:t>رويكردهاي مختلف در تربيت معلم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828800"/>
            <a:ext cx="7467600" cy="4645152"/>
          </a:xfrm>
        </p:spPr>
        <p:txBody>
          <a:bodyPr>
            <a:normAutofit/>
          </a:bodyPr>
          <a:lstStyle/>
          <a:p>
            <a:pPr algn="ctr" rtl="1"/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به طورکلی سه رويكرد و روش كلي در برنامه ريزي های تربيت معلم كشورهاي مختلف به کار گرفته می شود.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 rtl="1"/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 rtl="1"/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ctr" rtl="1"/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این الگوها به ترتیب پیدایش تاریخی عبارتند از: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 rot="10800000" flipV="1">
            <a:off x="2286000" y="4224330"/>
            <a:ext cx="457200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en-US" b="1" dirty="0" smtClean="0"/>
              <a:t> </a:t>
            </a: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الگوی مهارتي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الگوی علم كاربردي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الگوی فكورانه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7467600" cy="884238"/>
          </a:xfrm>
        </p:spPr>
        <p:txBody>
          <a:bodyPr>
            <a:normAutofit fontScale="90000"/>
          </a:bodyPr>
          <a:lstStyle/>
          <a:p>
            <a:pPr algn="ctr"/>
            <a:r>
              <a:rPr lang="fa-IR" sz="3600" dirty="0" smtClean="0">
                <a:solidFill>
                  <a:schemeClr val="bg2">
                    <a:lumMod val="10000"/>
                  </a:schemeClr>
                </a:solidFill>
              </a:rPr>
              <a:t>1 - الگوی مهارتي تقلیدی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896544"/>
          </a:xfrm>
        </p:spPr>
        <p:txBody>
          <a:bodyPr>
            <a:normAutofit/>
          </a:bodyPr>
          <a:lstStyle/>
          <a:p>
            <a:pPr algn="r" rtl="1"/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این</a:t>
            </a:r>
            <a:r>
              <a:rPr lang="fa-IR" sz="48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000" dirty="0" smtClean="0">
                <a:solidFill>
                  <a:schemeClr val="bg2">
                    <a:lumMod val="10000"/>
                  </a:schemeClr>
                </a:solidFill>
              </a:rPr>
              <a:t>الگو شبیه اصول رفتارگرایان است و تا حد زیادی ایستا و ساکن است. </a:t>
            </a:r>
            <a:endParaRPr lang="en-US" sz="30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/>
            <a:endParaRPr lang="en-US" sz="30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/>
            <a:r>
              <a:rPr lang="fa-IR" sz="3000" dirty="0" smtClean="0">
                <a:solidFill>
                  <a:schemeClr val="bg2">
                    <a:lumMod val="10000"/>
                  </a:schemeClr>
                </a:solidFill>
              </a:rPr>
              <a:t>در اینجا نقش کارآموز به عنوان یک انسان دارای پیش زمینه های علمی و رفتاری و در کل به عنوان یک فراگیر که در فرایند یاددهی-یادگیری نقش اساسی دارد نادیده گرفته می شود</a:t>
            </a:r>
            <a:r>
              <a:rPr lang="en-US" sz="3000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a-IR" sz="3000" dirty="0" smtClean="0">
                <a:solidFill>
                  <a:schemeClr val="bg2">
                    <a:lumMod val="10000"/>
                  </a:schemeClr>
                </a:solidFill>
              </a:rPr>
              <a:t> و نقش او تقلید است. </a:t>
            </a:r>
            <a:endParaRPr lang="en-US" sz="3000" dirty="0" smtClean="0">
              <a:solidFill>
                <a:schemeClr val="bg2">
                  <a:lumMod val="10000"/>
                </a:schemeClr>
              </a:solidFill>
            </a:endParaRPr>
          </a:p>
          <a:p>
            <a:pPr rtl="1"/>
            <a:r>
              <a:rPr lang="fa-IR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9445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 </a:t>
            </a:r>
            <a:r>
              <a:rPr lang="fa-IR" sz="3200" dirty="0" smtClean="0">
                <a:solidFill>
                  <a:schemeClr val="bg2">
                    <a:lumMod val="10000"/>
                  </a:schemeClr>
                </a:solidFill>
              </a:rPr>
              <a:t>2 - الگوی علم كاربردي</a:t>
            </a:r>
            <a:r>
              <a:rPr lang="fa-IR" sz="3200" dirty="0" smtClean="0"/>
              <a:t>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84784"/>
            <a:ext cx="8568952" cy="5040560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الگوی علم کاربردی یک الگوی سنتی است که شاید بتوان گفت هنوز هم رایج ترین الگو در بسیاری از برنامه های تربیت معلم است.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این الگو برای اولین بار توسط والاس در سال 1991 بر اساس نظریه ی عقلانیت فنی دونالد شون مطرح شد. این الگو اعتبار خود را مدیون پیشرفت های علوم تجربی در قرون 19 و 20 میلادی است.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استون و موریس از پیروان این الگو معتقد ند که تمامی مشکلات تدریس را می توان با به کارگیری نتایج تحقیقات علوم تجربی برای هدف مورد نظر مرتفع کرد. 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368152"/>
          </a:xfrm>
        </p:spPr>
        <p:txBody>
          <a:bodyPr>
            <a:normAutofit fontScale="90000"/>
          </a:bodyPr>
          <a:lstStyle/>
          <a:p>
            <a:pPr algn="r"/>
            <a:r>
              <a:rPr lang="fa-IR" b="1" dirty="0" smtClean="0">
                <a:solidFill>
                  <a:srgbClr val="FF0000"/>
                </a:solidFill>
              </a:rPr>
              <a:t/>
            </a:r>
            <a:br>
              <a:rPr lang="fa-IR" b="1" dirty="0" smtClean="0">
                <a:solidFill>
                  <a:srgbClr val="FF0000"/>
                </a:solidFill>
              </a:rPr>
            </a:b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به هر حال الگوی علم  کاربردی بر پایه ی فرضیات زیر شکل گرفته: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988840"/>
            <a:ext cx="8640960" cy="4608512"/>
          </a:xfrm>
        </p:spPr>
        <p:txBody>
          <a:bodyPr>
            <a:normAutofit/>
          </a:bodyPr>
          <a:lstStyle/>
          <a:p>
            <a:pPr algn="r" rtl="1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1- تدریس یک علم است و به همین دلیل می توان آن را به صورت عقلانی و عینی بررسی کرد.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2- برای معلم شدن باید برای دانشجو معلمان تئوری های تحقیق محور توسط متخصصین مربوطه تدریس شوند.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3-  وقتی این معلمان فارغ التحصیل می شوند که به اندازه کافی در بکار گیری این تئوری ها مهارت پیدا کنند.</a:t>
            </a:r>
            <a:endParaRPr lang="en-US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a-IR" sz="6000" b="1" dirty="0" smtClean="0">
                <a:solidFill>
                  <a:srgbClr val="FF0000"/>
                </a:solidFill>
              </a:rPr>
              <a:t> </a:t>
            </a:r>
            <a:r>
              <a:rPr lang="fa-IR" sz="3200" dirty="0" smtClean="0">
                <a:solidFill>
                  <a:schemeClr val="bg2">
                    <a:lumMod val="10000"/>
                  </a:schemeClr>
                </a:solidFill>
              </a:rPr>
              <a:t>3- الگوی فكورانه</a:t>
            </a:r>
            <a:endParaRPr lang="en-US" sz="32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در این الگو، که امروزه در دنیا الگوی اصلی توسعه و آموزش حرفه معلمی است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algn="r" rtl="1"/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/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تاکید بر این است که مشاهدات باید حول بازاندیشی های سازمان یافته شکل بگیرند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</a:rPr>
              <a:t>.</a:t>
            </a:r>
          </a:p>
          <a:p>
            <a:pPr algn="r" rtl="1"/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 rtl="1"/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تا دانشجو معلم به بهترین شکل از آنها بهره ببرد. 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14400"/>
            <a:ext cx="8568952" cy="5682952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در حقیقت طبق این الگو دانشجو معلمان تئوری ها، نتایج تحقیقات و مهارت ها را به</a:t>
            </a:r>
          </a:p>
          <a:p>
            <a:pPr algn="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عنوان یکی از الزامات این حرفه می آموزند</a:t>
            </a:r>
          </a:p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و شناخت در عمل را از طریق تمرین و فعالیتی که در مورد آن تفکر و بازاندیشی صورت گرفته توسعه می دهند. </a:t>
            </a:r>
          </a:p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نتیجه نهایی این الگو در پایان دوره ی آموزش معلمانی مستقل و خودکار است که قادرند به صورت مداوم در مورد خود و فعالیت های خود به بازاندیشی و تفکر بپردازند.</a:t>
            </a:r>
          </a:p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fa-IR" dirty="0" smtClean="0">
                <a:solidFill>
                  <a:schemeClr val="bg2">
                    <a:lumMod val="10000"/>
                  </a:schemeClr>
                </a:solidFill>
              </a:rPr>
              <a:t> که این خود منجر به رشد و پیشرفت 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پایدار حرفه ای معلم می شود. 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8229600" cy="5760640"/>
          </a:xfrm>
        </p:spPr>
        <p:txBody>
          <a:bodyPr/>
          <a:lstStyle/>
          <a:p>
            <a:pPr algn="r">
              <a:buNone/>
            </a:pPr>
            <a:endParaRPr lang="fa-IR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ar-SA" dirty="0" smtClean="0">
                <a:solidFill>
                  <a:schemeClr val="bg2">
                    <a:lumMod val="10000"/>
                  </a:schemeClr>
                </a:solidFill>
              </a:rPr>
              <a:t>در 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عصر پرشتاب تحولات امروزی، معلم باید در فرایند آموزش و </a:t>
            </a: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تدریس به عنوان عامل یا «کارگزار فکور» ظاهر شود. بر این مبنا، </a:t>
            </a: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وی باید از توان و شایستگی ایجاد</a:t>
            </a:r>
            <a:r>
              <a:rPr lang="fa-IR" sz="2800" dirty="0" smtClean="0">
                <a:solidFill>
                  <a:schemeClr val="bg2">
                    <a:lumMod val="10000"/>
                  </a:schemeClr>
                </a:solidFill>
              </a:rPr>
              <a:t> و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تقویت عزم، اهتمام، رغبت و </a:t>
            </a: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endParaRPr lang="fa-IR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pPr algn="r">
              <a:buNone/>
            </a:pP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انگیزه یادگیری در دانش آموزان برخوردار </a:t>
            </a:r>
            <a:r>
              <a:rPr lang="ar-SA" sz="2800" dirty="0" smtClean="0">
                <a:solidFill>
                  <a:schemeClr val="bg2">
                    <a:lumMod val="10000"/>
                  </a:schemeClr>
                </a:solidFill>
              </a:rPr>
              <a:t>باشد</a:t>
            </a:r>
            <a:endParaRPr lang="en-US" sz="2800" dirty="0" smtClean="0">
              <a:solidFill>
                <a:schemeClr val="bg2">
                  <a:lumMod val="10000"/>
                </a:schemeClr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399</TotalTime>
  <Words>721</Words>
  <Application>Microsoft Office PowerPoint</Application>
  <PresentationFormat>On-screen Show (4:3)</PresentationFormat>
  <Paragraphs>125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Oriel</vt:lpstr>
      <vt:lpstr>Slide 1</vt:lpstr>
      <vt:lpstr>دانشگاه فرهنگیان </vt:lpstr>
      <vt:lpstr>رويكردهاي مختلف در تربيت معلم </vt:lpstr>
      <vt:lpstr>1 - الگوی مهارتي تقلیدی </vt:lpstr>
      <vt:lpstr> 2 - الگوی علم كاربردي </vt:lpstr>
      <vt:lpstr> به هر حال الگوی علم  کاربردی بر پایه ی فرضیات زیر شکل گرفته: </vt:lpstr>
      <vt:lpstr> 3- الگوی فكورانه</vt:lpstr>
      <vt:lpstr>Slide 8</vt:lpstr>
      <vt:lpstr>Slide 9</vt:lpstr>
      <vt:lpstr>Slide 10</vt:lpstr>
      <vt:lpstr>Slide 11</vt:lpstr>
      <vt:lpstr>Slide 12</vt:lpstr>
      <vt:lpstr>دوره معلمیاری آشنایی با مدرسه و کلاس </vt:lpstr>
      <vt:lpstr>دوره مشارکت</vt:lpstr>
      <vt:lpstr>دوره تدریس آزمایشی</vt:lpstr>
      <vt:lpstr>دوره تدریس مستقل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Sahand Rayan Ofogh</dc:creator>
  <cp:lastModifiedBy>MRT</cp:lastModifiedBy>
  <cp:revision>122</cp:revision>
  <dcterms:created xsi:type="dcterms:W3CDTF">2013-01-10T03:41:36Z</dcterms:created>
  <dcterms:modified xsi:type="dcterms:W3CDTF">2014-09-19T13:38:07Z</dcterms:modified>
</cp:coreProperties>
</file>