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86" r:id="rId5"/>
    <p:sldId id="287" r:id="rId6"/>
    <p:sldId id="288" r:id="rId7"/>
    <p:sldId id="290" r:id="rId8"/>
    <p:sldId id="277" r:id="rId9"/>
    <p:sldId id="273" r:id="rId10"/>
    <p:sldId id="298" r:id="rId11"/>
    <p:sldId id="268" r:id="rId12"/>
    <p:sldId id="296"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0" d="100"/>
          <a:sy n="70" d="100"/>
        </p:scale>
        <p:origin x="-1890" y="-36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0BA368E-DE3A-4934-9D3C-B07C732EE7AC}" type="datetimeFigureOut">
              <a:rPr lang="en-US" smtClean="0"/>
              <a:pPr/>
              <a:t>12/5/2014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BCDD53-B9EE-4998-BA47-DE3223748A9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BA368E-DE3A-4934-9D3C-B07C732EE7AC}" type="datetimeFigureOut">
              <a:rPr lang="en-US" smtClean="0"/>
              <a:pPr/>
              <a:t>12/5/2014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BCDD53-B9EE-4998-BA47-DE3223748A9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BA368E-DE3A-4934-9D3C-B07C732EE7AC}" type="datetimeFigureOut">
              <a:rPr lang="en-US" smtClean="0"/>
              <a:pPr/>
              <a:t>12/5/2014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BCDD53-B9EE-4998-BA47-DE3223748A9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BA368E-DE3A-4934-9D3C-B07C732EE7AC}" type="datetimeFigureOut">
              <a:rPr lang="en-US" smtClean="0"/>
              <a:pPr/>
              <a:t>12/5/2014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BCDD53-B9EE-4998-BA47-DE3223748A9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0BA368E-DE3A-4934-9D3C-B07C732EE7AC}" type="datetimeFigureOut">
              <a:rPr lang="en-US" smtClean="0"/>
              <a:pPr/>
              <a:t>12/5/2014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BCDD53-B9EE-4998-BA47-DE3223748A9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0BA368E-DE3A-4934-9D3C-B07C732EE7AC}" type="datetimeFigureOut">
              <a:rPr lang="en-US" smtClean="0"/>
              <a:pPr/>
              <a:t>12/5/2014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BCDD53-B9EE-4998-BA47-DE3223748A9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0BA368E-DE3A-4934-9D3C-B07C732EE7AC}" type="datetimeFigureOut">
              <a:rPr lang="en-US" smtClean="0"/>
              <a:pPr/>
              <a:t>12/5/2014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8BCDD53-B9EE-4998-BA47-DE3223748A9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0BA368E-DE3A-4934-9D3C-B07C732EE7AC}" type="datetimeFigureOut">
              <a:rPr lang="en-US" smtClean="0"/>
              <a:pPr/>
              <a:t>12/5/2014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8BCDD53-B9EE-4998-BA47-DE3223748A9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BA368E-DE3A-4934-9D3C-B07C732EE7AC}" type="datetimeFigureOut">
              <a:rPr lang="en-US" smtClean="0"/>
              <a:pPr/>
              <a:t>12/5/2014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8BCDD53-B9EE-4998-BA47-DE3223748A9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BA368E-DE3A-4934-9D3C-B07C732EE7AC}" type="datetimeFigureOut">
              <a:rPr lang="en-US" smtClean="0"/>
              <a:pPr/>
              <a:t>12/5/2014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BCDD53-B9EE-4998-BA47-DE3223748A9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BA368E-DE3A-4934-9D3C-B07C732EE7AC}" type="datetimeFigureOut">
              <a:rPr lang="en-US" smtClean="0"/>
              <a:pPr/>
              <a:t>12/5/2014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BCDD53-B9EE-4998-BA47-DE3223748A9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BA368E-DE3A-4934-9D3C-B07C732EE7AC}" type="datetimeFigureOut">
              <a:rPr lang="en-US" smtClean="0"/>
              <a:pPr/>
              <a:t>12/5/2014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BCDD53-B9EE-4998-BA47-DE3223748A9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a:p>
        </p:txBody>
      </p:sp>
      <p:pic>
        <p:nvPicPr>
          <p:cNvPr id="4" name="Picture 3" descr="Image-97.jpg"/>
          <p:cNvPicPr>
            <a:picLocks noChangeAspect="1"/>
          </p:cNvPicPr>
          <p:nvPr/>
        </p:nvPicPr>
        <p:blipFill>
          <a:blip r:embed="rId2" cstate="print"/>
          <a:stretch>
            <a:fillRect/>
          </a:stretch>
        </p:blipFill>
        <p:spPr>
          <a:xfrm>
            <a:off x="0" y="0"/>
            <a:ext cx="9144000" cy="6858000"/>
          </a:xfrm>
          <a:prstGeom prst="rect">
            <a:avLst/>
          </a:prstGeom>
          <a:solidFill>
            <a:schemeClr val="bg1">
              <a:lumMod val="95000"/>
            </a:schemeClr>
          </a:solidFill>
        </p:spPr>
      </p:pic>
      <p:sp>
        <p:nvSpPr>
          <p:cNvPr id="6" name="Rectangle 5"/>
          <p:cNvSpPr/>
          <p:nvPr/>
        </p:nvSpPr>
        <p:spPr>
          <a:xfrm>
            <a:off x="762000" y="2755880"/>
            <a:ext cx="7543800" cy="3416320"/>
          </a:xfrm>
          <a:prstGeom prst="rect">
            <a:avLst/>
          </a:prstGeom>
          <a:solidFill>
            <a:schemeClr val="bg1"/>
          </a:solidFill>
        </p:spPr>
        <p:txBody>
          <a:bodyPr wrap="square">
            <a:spAutoFit/>
          </a:bodyPr>
          <a:lstStyle/>
          <a:p>
            <a:pPr algn="ctr" rtl="1"/>
            <a:r>
              <a:rPr lang="fa-IR" sz="9600" dirty="0" smtClean="0">
                <a:cs typeface="B Nazanin" pitchFamily="2" charset="-78"/>
              </a:rPr>
              <a:t>پژوهش</a:t>
            </a:r>
            <a:r>
              <a:rPr lang="en-US" sz="9600" dirty="0" smtClean="0">
                <a:cs typeface="B Nazanin" pitchFamily="2" charset="-78"/>
              </a:rPr>
              <a:t> </a:t>
            </a:r>
            <a:r>
              <a:rPr lang="fa-IR" sz="9600" dirty="0" smtClean="0">
                <a:cs typeface="B Nazanin" pitchFamily="2" charset="-78"/>
              </a:rPr>
              <a:t>های روایی</a:t>
            </a:r>
            <a:endParaRPr lang="en-US" sz="9600" dirty="0" smtClean="0">
              <a:cs typeface="B Nazanin" pitchFamily="2" charset="-78"/>
            </a:endParaRPr>
          </a:p>
          <a:p>
            <a:pPr algn="ctr" rtl="1"/>
            <a:r>
              <a:rPr lang="en-US" sz="6000" b="1" dirty="0" smtClean="0">
                <a:cs typeface="+mj-cs"/>
              </a:rPr>
              <a:t>Narrative Research</a:t>
            </a:r>
            <a:endParaRPr lang="en-US" sz="6000" dirty="0" smtClean="0">
              <a:cs typeface="+mj-cs"/>
            </a:endParaRPr>
          </a:p>
          <a:p>
            <a:pPr lvl="0" algn="ctr">
              <a:spcBef>
                <a:spcPct val="0"/>
              </a:spcBef>
              <a:defRPr/>
            </a:pPr>
            <a:endParaRPr lang="en-US" sz="6000" b="1" dirty="0">
              <a:effectLst>
                <a:outerShdw blurRad="38100" dist="38100" dir="2700000" algn="tl">
                  <a:srgbClr val="000000"/>
                </a:outerShdw>
              </a:effectLst>
              <a:latin typeface="BernhardMod BT" pitchFamily="18" charset="0"/>
              <a:cs typeface="+mj-cs"/>
            </a:endParaRPr>
          </a:p>
        </p:txBody>
      </p:sp>
      <p:sp>
        <p:nvSpPr>
          <p:cNvPr id="8" name="Title 1"/>
          <p:cNvSpPr>
            <a:spLocks noGrp="1"/>
          </p:cNvSpPr>
          <p:nvPr>
            <p:ph type="ctrTitle"/>
          </p:nvPr>
        </p:nvSpPr>
        <p:spPr>
          <a:xfrm>
            <a:off x="1524000" y="304800"/>
            <a:ext cx="5638800" cy="1470025"/>
          </a:xfrm>
        </p:spPr>
        <p:txBody>
          <a:bodyPr/>
          <a:lstStyle/>
          <a:p>
            <a:r>
              <a:rPr lang="fa-IR" sz="8800"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2  Nazanin"/>
              </a:rPr>
              <a:t>به نام خدا</a:t>
            </a:r>
            <a:endParaRPr lang="en-US" sz="8800" b="1"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2  Nazanin"/>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7" name="Rectangle 3"/>
          <p:cNvSpPr>
            <a:spLocks noGrp="1" noChangeArrowheads="1"/>
          </p:cNvSpPr>
          <p:nvPr>
            <p:ph type="body" idx="1"/>
          </p:nvPr>
        </p:nvSpPr>
        <p:spPr>
          <a:xfrm>
            <a:off x="609600" y="609601"/>
            <a:ext cx="7924800" cy="2438400"/>
          </a:xfrm>
          <a:noFill/>
          <a:ln>
            <a:noFill/>
          </a:ln>
          <a:effectLst/>
          <a:scene3d>
            <a:camera prst="orthographicFront">
              <a:rot lat="0" lon="0" rev="0"/>
            </a:camera>
            <a:lightRig rig="glow" dir="t">
              <a:rot lat="0" lon="0" rev="14100000"/>
            </a:lightRig>
          </a:scene3d>
          <a:sp3d prstMaterial="softEdge">
            <a:bevelT w="127000" prst="artDeco"/>
          </a:sp3d>
        </p:spPr>
        <p:txBody>
          <a:bodyPr>
            <a:normAutofit fontScale="70000" lnSpcReduction="20000"/>
          </a:bodyPr>
          <a:lstStyle/>
          <a:p>
            <a:pPr algn="r" rtl="1">
              <a:lnSpc>
                <a:spcPct val="80000"/>
              </a:lnSpc>
              <a:buFontTx/>
              <a:buNone/>
              <a:defRPr/>
            </a:pPr>
            <a:r>
              <a:rPr lang="fa-IR" sz="1800" dirty="0"/>
              <a:t>    </a:t>
            </a:r>
            <a:endParaRPr lang="fa-IR" sz="2000" dirty="0">
              <a:solidFill>
                <a:srgbClr val="FF0000"/>
              </a:solidFill>
            </a:endParaRPr>
          </a:p>
          <a:p>
            <a:pPr algn="r" rtl="1">
              <a:lnSpc>
                <a:spcPct val="80000"/>
              </a:lnSpc>
              <a:buFontTx/>
              <a:buNone/>
              <a:defRPr/>
            </a:pPr>
            <a:r>
              <a:rPr lang="fa-IR" sz="2000" b="1" dirty="0">
                <a:solidFill>
                  <a:srgbClr val="FF0000"/>
                </a:solidFill>
              </a:rPr>
              <a:t>    </a:t>
            </a:r>
            <a:r>
              <a:rPr lang="fa-IR" b="1" dirty="0">
                <a:solidFill>
                  <a:srgbClr val="FF0000"/>
                </a:solidFill>
              </a:rPr>
              <a:t>واقعه </a:t>
            </a:r>
            <a:r>
              <a:rPr lang="fa-IR" b="1" dirty="0" smtClean="0">
                <a:solidFill>
                  <a:srgbClr val="FF0000"/>
                </a:solidFill>
              </a:rPr>
              <a:t>نگاری در آموزش:</a:t>
            </a:r>
            <a:endParaRPr lang="fa-IR" b="1" dirty="0">
              <a:solidFill>
                <a:srgbClr val="FF0000"/>
              </a:solidFill>
            </a:endParaRPr>
          </a:p>
          <a:p>
            <a:pPr algn="r" rtl="1">
              <a:lnSpc>
                <a:spcPct val="120000"/>
              </a:lnSpc>
              <a:buFontTx/>
              <a:buNone/>
              <a:defRPr/>
            </a:pPr>
            <a:r>
              <a:rPr lang="fa-IR" b="1" dirty="0">
                <a:latin typeface="2  Nazanin"/>
              </a:rPr>
              <a:t>  </a:t>
            </a:r>
            <a:r>
              <a:rPr lang="fa-IR" sz="3400" b="1" dirty="0">
                <a:latin typeface="2  Nazanin"/>
              </a:rPr>
              <a:t> ثبت داستانی یک شیوه یادداشت برداری ساده و سریع برای نشان دادن فرایند پیشرفت و توانمندی های علمی و اجتماعی دانش آموز است. برای بدست آوردن اطلاعات مرتبط، معلم باید خطوط راهنمایی را  برای ثبت داده ها مشخص نماید.</a:t>
            </a:r>
          </a:p>
          <a:p>
            <a:pPr algn="r" rtl="1">
              <a:lnSpc>
                <a:spcPct val="80000"/>
              </a:lnSpc>
              <a:buFontTx/>
              <a:buNone/>
              <a:defRPr/>
            </a:pPr>
            <a:r>
              <a:rPr lang="fa-IR" b="1" dirty="0"/>
              <a:t>    </a:t>
            </a:r>
            <a:endParaRPr lang="en-US" b="1" dirty="0"/>
          </a:p>
        </p:txBody>
      </p:sp>
      <p:sp>
        <p:nvSpPr>
          <p:cNvPr id="5" name="Rectangle 3"/>
          <p:cNvSpPr txBox="1">
            <a:spLocks noChangeArrowheads="1"/>
          </p:cNvSpPr>
          <p:nvPr/>
        </p:nvSpPr>
        <p:spPr>
          <a:xfrm>
            <a:off x="533400" y="3886200"/>
            <a:ext cx="8229600" cy="2590800"/>
          </a:xfrm>
          <a:prstGeom prst="rect">
            <a:avLst/>
          </a:prstGeom>
          <a:solidFill>
            <a:schemeClr val="bg1"/>
          </a:solidFill>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ormAutofit/>
          </a:bodyPr>
          <a:lstStyle/>
          <a:p>
            <a:pPr marL="342900" marR="0" lvl="0" indent="-342900" algn="just" defTabSz="914400" rtl="1" eaLnBrk="1" fontAlgn="auto" latinLnBrk="0" hangingPunct="1">
              <a:lnSpc>
                <a:spcPct val="100000"/>
              </a:lnSpc>
              <a:spcBef>
                <a:spcPct val="20000"/>
              </a:spcBef>
              <a:spcAft>
                <a:spcPts val="0"/>
              </a:spcAft>
              <a:buClrTx/>
              <a:buSzTx/>
              <a:buFontTx/>
              <a:buNone/>
              <a:tabLst/>
              <a:defRPr/>
            </a:pPr>
            <a:r>
              <a:rPr kumimoji="0" lang="ar-SA" sz="2400" b="1" i="0" u="none" strike="noStrike" kern="1200" cap="none" spc="0" normalizeH="0" baseline="0" noProof="0" dirty="0" smtClean="0">
                <a:ln>
                  <a:noFill/>
                </a:ln>
                <a:effectLst/>
                <a:uLnTx/>
                <a:uFillTx/>
                <a:latin typeface="+mn-lt"/>
                <a:ea typeface="+mn-ea"/>
                <a:cs typeface="+mn-cs"/>
              </a:rPr>
              <a:t>هر واقعه نگاري داراي  دو بخش  توصيف عيني رويداد و تفسير آن است . بنابراين، در بخش توصيف، آن‌چه واقعاً رخ داده است، نوشته شده و سپس، آن رويداد تفسير مي‌گردد. در بخش تفسير، به دلايل احتمالي و راه‌ حل ها يا نتايج مثبت و منفي آن نيز اشاره مي‌شود.</a:t>
            </a:r>
            <a:r>
              <a:rPr kumimoji="0" lang="ar-SA" sz="2400" b="1" i="0" u="none" strike="noStrike" kern="1200" cap="none" spc="0" normalizeH="0" baseline="0" noProof="0" dirty="0" smtClean="0">
                <a:ln>
                  <a:noFill/>
                </a:ln>
                <a:effectLst>
                  <a:outerShdw blurRad="38100" dist="38100" dir="2700000" algn="tl">
                    <a:srgbClr val="000000">
                      <a:alpha val="43137"/>
                    </a:srgbClr>
                  </a:outerShdw>
                </a:effectLst>
                <a:uLnTx/>
                <a:uFillTx/>
                <a:latin typeface="+mn-lt"/>
                <a:ea typeface="+mn-ea"/>
                <a:cs typeface="+mn-cs"/>
              </a:rPr>
              <a:t> </a:t>
            </a:r>
            <a:endParaRPr kumimoji="0" lang="en-US" sz="2400" b="1" i="0" u="none" strike="noStrike" kern="1200" cap="none" spc="0" normalizeH="0" baseline="0" noProof="0" dirty="0" smtClean="0">
              <a:ln>
                <a:noFill/>
              </a:ln>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4038600"/>
          </a:xfrm>
        </p:spPr>
        <p:txBody>
          <a:bodyPr>
            <a:noAutofit/>
          </a:bodyPr>
          <a:lstStyle/>
          <a:p>
            <a:pPr algn="r" rtl="1"/>
            <a:r>
              <a:rPr lang="fa-IR" sz="2800" b="1" dirty="0" smtClean="0">
                <a:cs typeface="B Nazanin" pitchFamily="2" charset="-78"/>
              </a:rPr>
              <a:t/>
            </a:r>
            <a:br>
              <a:rPr lang="fa-IR" sz="2800" b="1" dirty="0" smtClean="0">
                <a:cs typeface="B Nazanin" pitchFamily="2" charset="-78"/>
              </a:rPr>
            </a:br>
            <a:r>
              <a:rPr lang="fa-IR" sz="2800" b="1" dirty="0" smtClean="0">
                <a:cs typeface="B Nazanin" pitchFamily="2" charset="-78"/>
              </a:rPr>
              <a:t/>
            </a:r>
            <a:br>
              <a:rPr lang="fa-IR" sz="2800" b="1" dirty="0" smtClean="0">
                <a:cs typeface="B Nazanin" pitchFamily="2" charset="-78"/>
              </a:rPr>
            </a:br>
            <a:r>
              <a:rPr lang="fa-IR" sz="2800" b="1" dirty="0" smtClean="0">
                <a:cs typeface="B Nazanin" pitchFamily="2" charset="-78"/>
              </a:rPr>
              <a:t/>
            </a:r>
            <a:br>
              <a:rPr lang="fa-IR" sz="2800" b="1" dirty="0" smtClean="0">
                <a:cs typeface="B Nazanin" pitchFamily="2" charset="-78"/>
              </a:rPr>
            </a:br>
            <a:r>
              <a:rPr lang="ar-SA" sz="2800" b="1" dirty="0" smtClean="0">
                <a:cs typeface="B Nazanin" pitchFamily="2" charset="-78"/>
              </a:rPr>
              <a:t>فهرست </a:t>
            </a:r>
            <a:r>
              <a:rPr lang="ar-SA" sz="2800" b="1" dirty="0" smtClean="0">
                <a:cs typeface="B Nazanin" pitchFamily="2" charset="-78"/>
              </a:rPr>
              <a:t>منابع</a:t>
            </a:r>
            <a:r>
              <a:rPr lang="ar-SA" sz="2800" b="1" dirty="0" smtClean="0">
                <a:cs typeface="B Nazanin" pitchFamily="2" charset="-78"/>
              </a:rPr>
              <a:t>:</a:t>
            </a:r>
            <a:r>
              <a:rPr lang="fa-IR" sz="2800" b="1" dirty="0" smtClean="0">
                <a:cs typeface="B Nazanin" pitchFamily="2" charset="-78"/>
              </a:rPr>
              <a:t/>
            </a:r>
            <a:br>
              <a:rPr lang="fa-IR" sz="2800" b="1" dirty="0" smtClean="0">
                <a:cs typeface="B Nazanin" pitchFamily="2" charset="-78"/>
              </a:rPr>
            </a:br>
            <a:r>
              <a:rPr lang="en-US" sz="2800" dirty="0" smtClean="0">
                <a:cs typeface="B Nazanin" pitchFamily="2" charset="-78"/>
              </a:rPr>
              <a:t/>
            </a:r>
            <a:br>
              <a:rPr lang="en-US" sz="2800" dirty="0" smtClean="0">
                <a:cs typeface="B Nazanin" pitchFamily="2" charset="-78"/>
              </a:rPr>
            </a:br>
            <a:r>
              <a:rPr lang="ar-SA" sz="2400" dirty="0" smtClean="0">
                <a:cs typeface="B Nazanin" pitchFamily="2" charset="-78"/>
              </a:rPr>
              <a:t>آسابرگر، آرتور</a:t>
            </a:r>
            <a:r>
              <a:rPr lang="en-US" sz="2400" dirty="0" smtClean="0">
                <a:cs typeface="B Nazanin" pitchFamily="2" charset="-78"/>
              </a:rPr>
              <a:t>. ( 1380 ). </a:t>
            </a:r>
            <a:r>
              <a:rPr lang="ar-SA" sz="2400" dirty="0" smtClean="0">
                <a:cs typeface="B Nazanin" pitchFamily="2" charset="-78"/>
              </a:rPr>
              <a:t>روايت در فرهنگ عاميانه، رسانه و زندگي روزمره</a:t>
            </a:r>
            <a:r>
              <a:rPr lang="en-US" sz="2400" dirty="0" smtClean="0">
                <a:cs typeface="B Nazanin" pitchFamily="2" charset="-78"/>
              </a:rPr>
              <a:t>. </a:t>
            </a:r>
            <a:r>
              <a:rPr lang="ar-SA" sz="2400" dirty="0" smtClean="0">
                <a:cs typeface="B Nazanin" pitchFamily="2" charset="-78"/>
              </a:rPr>
              <a:t>ترجمة محمدرضا ليراوي</a:t>
            </a:r>
            <a:r>
              <a:rPr lang="en-US" sz="2400" dirty="0" smtClean="0">
                <a:cs typeface="B Nazanin" pitchFamily="2" charset="-78"/>
              </a:rPr>
              <a:t>. </a:t>
            </a:r>
            <a:r>
              <a:rPr lang="ar-SA" sz="2400" dirty="0" smtClean="0">
                <a:cs typeface="B Nazanin" pitchFamily="2" charset="-78"/>
              </a:rPr>
              <a:t>تهران</a:t>
            </a:r>
            <a:r>
              <a:rPr lang="en-US" sz="2400" dirty="0" smtClean="0">
                <a:cs typeface="B Nazanin" pitchFamily="2" charset="-78"/>
              </a:rPr>
              <a:t> : </a:t>
            </a:r>
            <a:r>
              <a:rPr lang="ar-SA" sz="2400" dirty="0" smtClean="0">
                <a:cs typeface="B Nazanin" pitchFamily="2" charset="-78"/>
              </a:rPr>
              <a:t>سروش</a:t>
            </a:r>
            <a:r>
              <a:rPr lang="en-US" sz="2400" dirty="0" smtClean="0">
                <a:cs typeface="B Nazanin" pitchFamily="2" charset="-78"/>
              </a:rPr>
              <a:t>.</a:t>
            </a:r>
            <a:br>
              <a:rPr lang="en-US" sz="2400" dirty="0" smtClean="0">
                <a:cs typeface="B Nazanin" pitchFamily="2" charset="-78"/>
              </a:rPr>
            </a:br>
            <a:r>
              <a:rPr lang="ar-SA" sz="2400" dirty="0" smtClean="0">
                <a:cs typeface="B Nazanin" pitchFamily="2" charset="-78"/>
              </a:rPr>
              <a:t>برنتز،يوهانس ويلم</a:t>
            </a:r>
            <a:r>
              <a:rPr lang="en-US" sz="2400" dirty="0" smtClean="0">
                <a:cs typeface="B Nazanin" pitchFamily="2" charset="-78"/>
              </a:rPr>
              <a:t>.( 1382 ). </a:t>
            </a:r>
            <a:r>
              <a:rPr lang="ar-SA" sz="2400" dirty="0" smtClean="0">
                <a:cs typeface="B Nazanin" pitchFamily="2" charset="-78"/>
              </a:rPr>
              <a:t>نظرية ادب ي</a:t>
            </a:r>
            <a:r>
              <a:rPr lang="en-US" sz="2400" dirty="0" smtClean="0">
                <a:cs typeface="B Nazanin" pitchFamily="2" charset="-78"/>
              </a:rPr>
              <a:t>.</a:t>
            </a:r>
            <a:r>
              <a:rPr lang="ar-SA" sz="2400" dirty="0" smtClean="0">
                <a:cs typeface="B Nazanin" pitchFamily="2" charset="-78"/>
              </a:rPr>
              <a:t>ترجمة فرزان سجود ي</a:t>
            </a:r>
            <a:r>
              <a:rPr lang="en-US" sz="2400" dirty="0" smtClean="0">
                <a:cs typeface="B Nazanin" pitchFamily="2" charset="-78"/>
              </a:rPr>
              <a:t>. </a:t>
            </a:r>
            <a:r>
              <a:rPr lang="ar-SA" sz="2400" dirty="0" smtClean="0">
                <a:cs typeface="B Nazanin" pitchFamily="2" charset="-78"/>
              </a:rPr>
              <a:t>تهرا ن</a:t>
            </a:r>
            <a:r>
              <a:rPr lang="en-US" sz="2400" dirty="0" smtClean="0">
                <a:cs typeface="B Nazanin" pitchFamily="2" charset="-78"/>
              </a:rPr>
              <a:t>:</a:t>
            </a:r>
            <a:r>
              <a:rPr lang="ar-SA" sz="2400" dirty="0" smtClean="0">
                <a:cs typeface="B Nazanin" pitchFamily="2" charset="-78"/>
              </a:rPr>
              <a:t>آهنگ ديگر</a:t>
            </a:r>
            <a:r>
              <a:rPr lang="en-US" sz="2400" dirty="0" smtClean="0">
                <a:cs typeface="B Nazanin" pitchFamily="2" charset="-78"/>
              </a:rPr>
              <a:t>.</a:t>
            </a:r>
            <a:br>
              <a:rPr lang="en-US" sz="2400" dirty="0" smtClean="0">
                <a:cs typeface="B Nazanin" pitchFamily="2" charset="-78"/>
              </a:rPr>
            </a:br>
            <a:r>
              <a:rPr lang="ar-SA" sz="2400" dirty="0" smtClean="0">
                <a:cs typeface="B Nazanin" pitchFamily="2" charset="-78"/>
              </a:rPr>
              <a:t>ريكور، پل</a:t>
            </a:r>
            <a:r>
              <a:rPr lang="en-US" sz="2400" dirty="0" smtClean="0">
                <a:cs typeface="B Nazanin" pitchFamily="2" charset="-78"/>
              </a:rPr>
              <a:t>. ( 1384 ). </a:t>
            </a:r>
            <a:r>
              <a:rPr lang="ar-SA" sz="2400" dirty="0" smtClean="0">
                <a:cs typeface="B Nazanin" pitchFamily="2" charset="-78"/>
              </a:rPr>
              <a:t>زمان و حكايت، پيكر بندي زمان در حكايت داستاني</a:t>
            </a:r>
            <a:r>
              <a:rPr lang="en-US" sz="2400" dirty="0" smtClean="0">
                <a:cs typeface="B Nazanin" pitchFamily="2" charset="-78"/>
              </a:rPr>
              <a:t>. </a:t>
            </a:r>
            <a:r>
              <a:rPr lang="ar-SA" sz="2400" dirty="0" smtClean="0">
                <a:cs typeface="B Nazanin" pitchFamily="2" charset="-78"/>
              </a:rPr>
              <a:t>ترجمة مهشيد نونهالي</a:t>
            </a:r>
            <a:r>
              <a:rPr lang="en-US" sz="2400" dirty="0" smtClean="0">
                <a:cs typeface="B Nazanin" pitchFamily="2" charset="-78"/>
              </a:rPr>
              <a:t>. </a:t>
            </a:r>
            <a:r>
              <a:rPr lang="ar-SA" sz="2400" dirty="0" smtClean="0">
                <a:cs typeface="B Nazanin" pitchFamily="2" charset="-78"/>
              </a:rPr>
              <a:t>تهران</a:t>
            </a:r>
            <a:r>
              <a:rPr lang="en-US" sz="2400" dirty="0" smtClean="0">
                <a:cs typeface="B Nazanin" pitchFamily="2" charset="-78"/>
              </a:rPr>
              <a:t>: </a:t>
            </a:r>
            <a:r>
              <a:rPr lang="ar-SA" sz="2400" dirty="0" smtClean="0">
                <a:cs typeface="B Nazanin" pitchFamily="2" charset="-78"/>
              </a:rPr>
              <a:t>گام نو</a:t>
            </a:r>
            <a:r>
              <a:rPr lang="en-US" sz="2400" dirty="0" smtClean="0">
                <a:cs typeface="B Nazanin" pitchFamily="2" charset="-78"/>
              </a:rPr>
              <a:t>.</a:t>
            </a:r>
            <a:br>
              <a:rPr lang="en-US" sz="2400" dirty="0" smtClean="0">
                <a:cs typeface="B Nazanin" pitchFamily="2" charset="-78"/>
              </a:rPr>
            </a:br>
            <a:r>
              <a:rPr lang="ar-SA" sz="2400" dirty="0" smtClean="0">
                <a:cs typeface="B Nazanin" pitchFamily="2" charset="-78"/>
              </a:rPr>
              <a:t>ذکایی، محمد سعید. (1387). روایت، روایت گری و تحلیل های شرح حال نگارانه. پژوهشنامه علوم </a:t>
            </a:r>
            <a:r>
              <a:rPr lang="ar-SA" sz="2400" dirty="0" smtClean="0">
                <a:cs typeface="B Nazanin" pitchFamily="2" charset="-78"/>
              </a:rPr>
              <a:t>انسان</a:t>
            </a:r>
            <a:r>
              <a:rPr lang="fa-IR" sz="2400" dirty="0" smtClean="0">
                <a:cs typeface="B Nazanin" pitchFamily="2" charset="-78"/>
              </a:rPr>
              <a:t>ی</a:t>
            </a:r>
            <a:r>
              <a:rPr lang="ar-SA" sz="2400" dirty="0" smtClean="0">
                <a:cs typeface="B Nazanin" pitchFamily="2" charset="-78"/>
              </a:rPr>
              <a:t> </a:t>
            </a:r>
            <a:r>
              <a:rPr lang="ar-SA" sz="2400" dirty="0" smtClean="0">
                <a:cs typeface="B Nazanin" pitchFamily="2" charset="-78"/>
              </a:rPr>
              <a:t>و اجتماعی. </a:t>
            </a:r>
            <a:r>
              <a:rPr lang="en-US" sz="2400" dirty="0" smtClean="0">
                <a:cs typeface="B Nazanin" pitchFamily="2" charset="-78"/>
              </a:rPr>
              <a:t/>
            </a:r>
            <a:br>
              <a:rPr lang="en-US" sz="2400" dirty="0" smtClean="0">
                <a:cs typeface="B Nazanin" pitchFamily="2" charset="-78"/>
              </a:rPr>
            </a:br>
            <a:r>
              <a:rPr lang="ar-SA" sz="2400" dirty="0" smtClean="0">
                <a:cs typeface="B Nazanin" pitchFamily="2" charset="-78"/>
              </a:rPr>
              <a:t>كالر، جاناتان</a:t>
            </a:r>
            <a:r>
              <a:rPr lang="en-US" sz="2400" dirty="0" smtClean="0">
                <a:cs typeface="B Nazanin" pitchFamily="2" charset="-78"/>
              </a:rPr>
              <a:t>. ( 1382 ). </a:t>
            </a:r>
            <a:r>
              <a:rPr lang="ar-SA" sz="2400" dirty="0" smtClean="0">
                <a:cs typeface="B Nazanin" pitchFamily="2" charset="-78"/>
              </a:rPr>
              <a:t>نظرية ادبي</a:t>
            </a:r>
            <a:r>
              <a:rPr lang="en-US" sz="2400" dirty="0" smtClean="0">
                <a:cs typeface="B Nazanin" pitchFamily="2" charset="-78"/>
              </a:rPr>
              <a:t>. </a:t>
            </a:r>
            <a:r>
              <a:rPr lang="ar-SA" sz="2400" dirty="0" smtClean="0">
                <a:cs typeface="B Nazanin" pitchFamily="2" charset="-78"/>
              </a:rPr>
              <a:t>ترجمة فرزانه طاهر ي</a:t>
            </a:r>
            <a:r>
              <a:rPr lang="en-US" sz="2400" dirty="0" smtClean="0">
                <a:cs typeface="B Nazanin" pitchFamily="2" charset="-78"/>
              </a:rPr>
              <a:t>. </a:t>
            </a:r>
            <a:r>
              <a:rPr lang="ar-SA" sz="2400" dirty="0" smtClean="0">
                <a:cs typeface="B Nazanin" pitchFamily="2" charset="-78"/>
              </a:rPr>
              <a:t>چاپ او ل</a:t>
            </a:r>
            <a:r>
              <a:rPr lang="en-US" sz="2400" dirty="0" smtClean="0">
                <a:cs typeface="B Nazanin" pitchFamily="2" charset="-78"/>
              </a:rPr>
              <a:t>. </a:t>
            </a:r>
            <a:r>
              <a:rPr lang="ar-SA" sz="2400" dirty="0" smtClean="0">
                <a:cs typeface="B Nazanin" pitchFamily="2" charset="-78"/>
              </a:rPr>
              <a:t>تهران</a:t>
            </a:r>
            <a:r>
              <a:rPr lang="en-US" sz="2400" dirty="0" smtClean="0">
                <a:cs typeface="B Nazanin" pitchFamily="2" charset="-78"/>
              </a:rPr>
              <a:t> : </a:t>
            </a:r>
            <a:r>
              <a:rPr lang="ar-SA" sz="2400" dirty="0" smtClean="0">
                <a:cs typeface="B Nazanin" pitchFamily="2" charset="-78"/>
              </a:rPr>
              <a:t>نشر مركز</a:t>
            </a:r>
            <a:r>
              <a:rPr lang="en-US" sz="2400" dirty="0" smtClean="0">
                <a:cs typeface="B Nazanin" pitchFamily="2" charset="-78"/>
              </a:rPr>
              <a:t>.</a:t>
            </a:r>
            <a:r>
              <a:rPr lang="en-US" sz="2800" dirty="0" smtClean="0">
                <a:cs typeface="B Nazanin" pitchFamily="2" charset="-78"/>
              </a:rPr>
              <a:t/>
            </a:r>
            <a:br>
              <a:rPr lang="en-US" sz="2800" dirty="0" smtClean="0">
                <a:cs typeface="B Nazanin" pitchFamily="2" charset="-78"/>
              </a:rPr>
            </a:br>
            <a:r>
              <a:rPr lang="en-US" sz="2800" dirty="0" smtClean="0">
                <a:cs typeface="B Nazanin" pitchFamily="2" charset="-78"/>
              </a:rPr>
              <a:t/>
            </a:r>
            <a:br>
              <a:rPr lang="en-US" sz="2800" dirty="0" smtClean="0">
                <a:cs typeface="B Nazanin" pitchFamily="2" charset="-78"/>
              </a:rPr>
            </a:br>
            <a:endParaRPr lang="en-US" sz="2800" dirty="0">
              <a:cs typeface="B Nazanin" pitchFamily="2" charset="-78"/>
            </a:endParaRPr>
          </a:p>
        </p:txBody>
      </p:sp>
      <p:pic>
        <p:nvPicPr>
          <p:cNvPr id="4" name="Content Placeholder 3" descr="Image-2343.JPG"/>
          <p:cNvPicPr>
            <a:picLocks noGrp="1" noChangeAspect="1"/>
          </p:cNvPicPr>
          <p:nvPr>
            <p:ph idx="1"/>
          </p:nvPr>
        </p:nvPicPr>
        <p:blipFill>
          <a:blip r:embed="rId2" cstate="print"/>
          <a:stretch>
            <a:fillRect/>
          </a:stretch>
        </p:blipFill>
        <p:spPr>
          <a:xfrm>
            <a:off x="0" y="5105400"/>
            <a:ext cx="1905000" cy="1676400"/>
          </a:xfr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458200" cy="5257800"/>
          </a:xfrm>
        </p:spPr>
        <p:txBody>
          <a:bodyPr>
            <a:noAutofit/>
          </a:bodyPr>
          <a:lstStyle/>
          <a:p>
            <a:pPr algn="l"/>
            <a:r>
              <a:rPr lang="en-US" sz="2000" dirty="0" smtClean="0"/>
              <a:t/>
            </a:r>
            <a:br>
              <a:rPr lang="en-US" sz="2000" dirty="0" smtClean="0"/>
            </a:br>
            <a:r>
              <a:rPr lang="en-US" sz="2000" dirty="0" smtClean="0"/>
              <a:t> </a:t>
            </a:r>
            <a:r>
              <a:rPr lang="en-US" sz="2000" dirty="0" err="1" smtClean="0"/>
              <a:t>Dijk</a:t>
            </a:r>
            <a:r>
              <a:rPr lang="en-US" sz="2000" dirty="0" smtClean="0"/>
              <a:t>, T. (1985) Handbook of discourse analysis, London: Academic.</a:t>
            </a:r>
            <a:br>
              <a:rPr lang="en-US" sz="2000" dirty="0" smtClean="0"/>
            </a:br>
            <a:r>
              <a:rPr lang="en-US" sz="2000" dirty="0" err="1" smtClean="0"/>
              <a:t>Clandinin</a:t>
            </a:r>
            <a:r>
              <a:rPr lang="en-US" sz="2000" dirty="0" smtClean="0"/>
              <a:t>, D,J , &amp; </a:t>
            </a:r>
            <a:r>
              <a:rPr lang="en-US" sz="2000" dirty="0" err="1" smtClean="0"/>
              <a:t>Connely</a:t>
            </a:r>
            <a:r>
              <a:rPr lang="en-US" sz="2000" dirty="0" smtClean="0"/>
              <a:t>, F. M. (2000). Narrative </a:t>
            </a:r>
            <a:r>
              <a:rPr lang="en-US" sz="2000" dirty="0" err="1" smtClean="0"/>
              <a:t>inquery</a:t>
            </a:r>
            <a:r>
              <a:rPr lang="en-US" sz="2000" dirty="0" smtClean="0"/>
              <a:t>: Experience and story in qualitative research. San Francisco: </a:t>
            </a:r>
            <a:r>
              <a:rPr lang="en-US" sz="2000" dirty="0" err="1" smtClean="0"/>
              <a:t>Jossey</a:t>
            </a:r>
            <a:r>
              <a:rPr lang="en-US" sz="2000" dirty="0" smtClean="0"/>
              <a:t>- Bass.</a:t>
            </a:r>
            <a:br>
              <a:rPr lang="en-US" sz="2000" dirty="0" smtClean="0"/>
            </a:br>
            <a:r>
              <a:rPr lang="en-US" sz="2000" dirty="0" err="1" smtClean="0"/>
              <a:t>Creswell,j.w</a:t>
            </a:r>
            <a:r>
              <a:rPr lang="en-US" sz="2000" dirty="0" smtClean="0"/>
              <a:t>(2012). </a:t>
            </a:r>
            <a:r>
              <a:rPr lang="en-US" sz="2000" i="1" dirty="0" smtClean="0"/>
              <a:t>Educational research: </a:t>
            </a:r>
            <a:r>
              <a:rPr lang="en-US" sz="2000" i="1" dirty="0" err="1" smtClean="0"/>
              <a:t>planing,conducting</a:t>
            </a:r>
            <a:r>
              <a:rPr lang="en-US" sz="2000" i="1" dirty="0" smtClean="0"/>
              <a:t> and evaluating </a:t>
            </a:r>
            <a:r>
              <a:rPr lang="en-US" sz="2000" i="1" dirty="0" err="1" smtClean="0"/>
              <a:t>quantitive</a:t>
            </a:r>
            <a:r>
              <a:rPr lang="en-US" sz="2000" i="1" dirty="0" smtClean="0"/>
              <a:t> and </a:t>
            </a:r>
            <a:r>
              <a:rPr lang="en-US" sz="2000" i="1" dirty="0" err="1" smtClean="0"/>
              <a:t>qualitive</a:t>
            </a:r>
            <a:r>
              <a:rPr lang="en-US" sz="2000" i="1" dirty="0" smtClean="0"/>
              <a:t> research </a:t>
            </a:r>
            <a:r>
              <a:rPr lang="en-US" sz="2000" dirty="0" smtClean="0"/>
              <a:t>.  4</a:t>
            </a:r>
            <a:r>
              <a:rPr lang="en-US" sz="2000" baseline="30000" dirty="0" smtClean="0"/>
              <a:t>th</a:t>
            </a:r>
            <a:r>
              <a:rPr lang="en-US" sz="2000" dirty="0" smtClean="0"/>
              <a:t> ed. By </a:t>
            </a:r>
            <a:r>
              <a:rPr lang="en-US" sz="2000" dirty="0" err="1" smtClean="0"/>
              <a:t>pearson</a:t>
            </a:r>
            <a:r>
              <a:rPr lang="en-US" sz="2000" dirty="0" smtClean="0"/>
              <a:t> education.</a:t>
            </a:r>
            <a:br>
              <a:rPr lang="en-US" sz="2000" dirty="0" smtClean="0"/>
            </a:br>
            <a:r>
              <a:rPr lang="en-US" sz="2000" dirty="0" err="1" smtClean="0"/>
              <a:t>Fronzosi</a:t>
            </a:r>
            <a:r>
              <a:rPr lang="en-US" sz="2000" dirty="0" smtClean="0"/>
              <a:t>, R. (1998) Narrative analysis or why( and how) sociologists should be interested in narrative, Annual Review of Sociology, Vol. 24: 517- 554.</a:t>
            </a:r>
            <a:br>
              <a:rPr lang="en-US" sz="2000" dirty="0" smtClean="0"/>
            </a:br>
            <a:r>
              <a:rPr lang="en-US" sz="2000" dirty="0" smtClean="0"/>
              <a:t>Griffin, L. (1993) Narrative, event structure analysis and casual interpretation in historical sociology, The American Journal of Sociology, vol. 98: (5): 1094- 1133.</a:t>
            </a:r>
            <a:br>
              <a:rPr lang="en-US" sz="2000" dirty="0" smtClean="0"/>
            </a:br>
            <a:r>
              <a:rPr lang="en-US" sz="2000" dirty="0" err="1" smtClean="0"/>
              <a:t>Heise</a:t>
            </a:r>
            <a:r>
              <a:rPr lang="en-US" sz="2000" dirty="0" smtClean="0"/>
              <a:t>, D. (1989) Modeling event structure, J. Math. Social. 14: 139- 169.</a:t>
            </a:r>
            <a:br>
              <a:rPr lang="en-US" sz="2000" dirty="0" smtClean="0"/>
            </a:br>
            <a:r>
              <a:rPr lang="en-US" sz="2000" dirty="0" err="1" smtClean="0"/>
              <a:t>Labov</a:t>
            </a:r>
            <a:r>
              <a:rPr lang="en-US" sz="2000" dirty="0" smtClean="0"/>
              <a:t>, W. (1972) Language in the inner city, Philadelphia, Univ. of Pa. Press.</a:t>
            </a:r>
            <a:br>
              <a:rPr lang="en-US" sz="2000" dirty="0" smtClean="0"/>
            </a:br>
            <a:r>
              <a:rPr lang="en-US" sz="2000" dirty="0" smtClean="0"/>
              <a:t>Rosenthal, G. and Fischer-Rosenthal, W. (2004) The analysis of narrative biographical interviews, in U. </a:t>
            </a:r>
            <a:r>
              <a:rPr lang="en-US" sz="2000" dirty="0" err="1" smtClean="0"/>
              <a:t>Flik</a:t>
            </a:r>
            <a:r>
              <a:rPr lang="en-US" sz="2000" dirty="0" smtClean="0"/>
              <a:t>, et al . (</a:t>
            </a:r>
            <a:r>
              <a:rPr lang="en-US" sz="2000" dirty="0" err="1" smtClean="0"/>
              <a:t>eds</a:t>
            </a:r>
            <a:r>
              <a:rPr lang="en-US" sz="2000" dirty="0" smtClean="0"/>
              <a:t>) A companion to qualitative research, London: Sage.</a:t>
            </a:r>
            <a:br>
              <a:rPr lang="en-US" sz="2000" dirty="0" smtClean="0"/>
            </a:br>
            <a:r>
              <a:rPr lang="en-US" sz="2000" dirty="0" smtClean="0"/>
              <a:t>Thompson, E. (1978) The poverty of theory and other essays, London: Merlin.</a:t>
            </a:r>
            <a:br>
              <a:rPr lang="en-US" sz="2000" dirty="0" smtClean="0"/>
            </a:br>
            <a:r>
              <a:rPr lang="en-US" sz="2000" dirty="0" smtClean="0"/>
              <a:t>Van </a:t>
            </a:r>
            <a:r>
              <a:rPr lang="en-US" sz="2000" dirty="0" err="1" smtClean="0"/>
              <a:t>Dijk</a:t>
            </a:r>
            <a:r>
              <a:rPr lang="en-US" sz="2000" dirty="0" smtClean="0"/>
              <a:t>, T. (1988) News on discourse, Hillsdale, NJ: </a:t>
            </a:r>
            <a:r>
              <a:rPr lang="en-US" sz="2000" dirty="0" err="1" smtClean="0"/>
              <a:t>Elbaum</a:t>
            </a:r>
            <a:r>
              <a:rPr lang="en-US" sz="2000" dirty="0" smtClean="0"/>
              <a:t>.</a:t>
            </a:r>
            <a:br>
              <a:rPr lang="en-US" sz="2000" dirty="0" smtClean="0"/>
            </a:br>
            <a:r>
              <a:rPr lang="en-US" sz="2000" dirty="0" smtClean="0"/>
              <a:t>Van </a:t>
            </a:r>
            <a:endParaRPr lang="en-US" sz="2000" dirty="0"/>
          </a:p>
        </p:txBody>
      </p:sp>
      <p:pic>
        <p:nvPicPr>
          <p:cNvPr id="4" name="Content Placeholder 3" descr="Image-2343.JPG"/>
          <p:cNvPicPr>
            <a:picLocks noGrp="1" noChangeAspect="1"/>
          </p:cNvPicPr>
          <p:nvPr>
            <p:ph idx="1"/>
          </p:nvPr>
        </p:nvPicPr>
        <p:blipFill>
          <a:blip r:embed="rId2" cstate="print"/>
          <a:stretch>
            <a:fillRect/>
          </a:stretch>
        </p:blipFill>
        <p:spPr>
          <a:xfrm>
            <a:off x="7239000" y="5181600"/>
            <a:ext cx="1905000" cy="1676400"/>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noGrp="1" noChangeArrowheads="1"/>
          </p:cNvSpPr>
          <p:nvPr>
            <p:ph type="title"/>
          </p:nvPr>
        </p:nvSpPr>
        <p:spPr>
          <a:xfrm>
            <a:off x="762000" y="2286000"/>
            <a:ext cx="7620000" cy="2362200"/>
          </a:xfrm>
          <a:prstGeom prst="rect">
            <a:avLst/>
          </a:prstGeom>
        </p:spPr>
        <p:txBody>
          <a:bodyPr vert="horz" lIns="91440" tIns="45720" rIns="91440" bIns="45720" rtlCol="0">
            <a:noAutofit/>
          </a:bodyPr>
          <a:lstStyle/>
          <a:p>
            <a:pPr algn="r" rtl="1"/>
            <a:r>
              <a:rPr lang="fa-IR" sz="2800" b="1" dirty="0" smtClean="0">
                <a:cs typeface="B Nazanin" pitchFamily="2" charset="-78"/>
              </a:rPr>
              <a:t>پژوهش </a:t>
            </a:r>
            <a:r>
              <a:rPr lang="fa-IR" sz="2800" b="1" dirty="0" smtClean="0">
                <a:cs typeface="B Nazanin" pitchFamily="2" charset="-78"/>
              </a:rPr>
              <a:t>روایتی:</a:t>
            </a:r>
            <a:r>
              <a:rPr lang="en-US" sz="2800" dirty="0" smtClean="0">
                <a:cs typeface="B Nazanin" pitchFamily="2" charset="-78"/>
              </a:rPr>
              <a:t/>
            </a:r>
            <a:br>
              <a:rPr lang="en-US" sz="2800" dirty="0" smtClean="0">
                <a:cs typeface="B Nazanin" pitchFamily="2" charset="-78"/>
              </a:rPr>
            </a:br>
            <a:r>
              <a:rPr lang="fa-IR" sz="2400" dirty="0" smtClean="0">
                <a:cs typeface="B Nazanin" pitchFamily="2" charset="-78"/>
              </a:rPr>
              <a:t> </a:t>
            </a:r>
            <a:r>
              <a:rPr lang="en-US" sz="2400" dirty="0" smtClean="0">
                <a:cs typeface="B Nazanin" pitchFamily="2" charset="-78"/>
              </a:rPr>
              <a:t/>
            </a:r>
            <a:br>
              <a:rPr lang="en-US" sz="2400" dirty="0" smtClean="0">
                <a:cs typeface="B Nazanin" pitchFamily="2" charset="-78"/>
              </a:rPr>
            </a:br>
            <a:r>
              <a:rPr lang="fa-IR" sz="2400" b="1" dirty="0" smtClean="0">
                <a:cs typeface="B Nazanin" pitchFamily="2" charset="-78"/>
              </a:rPr>
              <a:t> کرسول(2012) معتقد است اصطلاح روایی از فعل « روایت کردن » یا « بیان کردن (مانند داستان) با جزئیات » می</a:t>
            </a:r>
            <a:r>
              <a:rPr lang="en-US" sz="2400" b="1" dirty="0" smtClean="0">
                <a:cs typeface="B Nazanin" pitchFamily="2" charset="-78"/>
              </a:rPr>
              <a:t> </a:t>
            </a:r>
            <a:r>
              <a:rPr lang="fa-IR" sz="2400" b="1" dirty="0" smtClean="0">
                <a:cs typeface="B Nazanin" pitchFamily="2" charset="-78"/>
              </a:rPr>
              <a:t>آید. </a:t>
            </a:r>
            <a:r>
              <a:rPr lang="fa-IR" sz="2400" b="1" dirty="0" smtClean="0">
                <a:cs typeface="B Nazanin" pitchFamily="2" charset="-78"/>
              </a:rPr>
              <a:t/>
            </a:r>
            <a:br>
              <a:rPr lang="fa-IR" sz="2400" b="1" dirty="0" smtClean="0">
                <a:cs typeface="B Nazanin" pitchFamily="2" charset="-78"/>
              </a:rPr>
            </a:br>
            <a:r>
              <a:rPr lang="fa-IR" sz="2400" b="1" dirty="0" smtClean="0">
                <a:cs typeface="B Nazanin" pitchFamily="2" charset="-78"/>
              </a:rPr>
              <a:t/>
            </a:r>
            <a:br>
              <a:rPr lang="fa-IR" sz="2400" b="1" dirty="0" smtClean="0">
                <a:cs typeface="B Nazanin" pitchFamily="2" charset="-78"/>
              </a:rPr>
            </a:br>
            <a:r>
              <a:rPr lang="fa-IR" sz="2400" b="1" dirty="0" smtClean="0">
                <a:cs typeface="B Nazanin" pitchFamily="2" charset="-78"/>
              </a:rPr>
              <a:t>پژوهش روایتی یک راهبرد پژوهشی است که پژوهشگر به کمک آن زندگی افراد را مطالعه می کند و از یک یا چند نفر می خواهد که داستانهای زندگی خود را بیان کنند</a:t>
            </a:r>
            <a:r>
              <a:rPr lang="fa-IR" sz="2400" b="1" dirty="0" smtClean="0">
                <a:cs typeface="B Nazanin" pitchFamily="2" charset="-78"/>
              </a:rPr>
              <a:t>.</a:t>
            </a:r>
            <a:br>
              <a:rPr lang="fa-IR" sz="2400" b="1" dirty="0" smtClean="0">
                <a:cs typeface="B Nazanin" pitchFamily="2" charset="-78"/>
              </a:rPr>
            </a:br>
            <a:r>
              <a:rPr lang="fa-IR" sz="2400" b="1" dirty="0" smtClean="0">
                <a:cs typeface="B Nazanin" pitchFamily="2" charset="-78"/>
              </a:rPr>
              <a:t/>
            </a:r>
            <a:br>
              <a:rPr lang="fa-IR" sz="2400" b="1" dirty="0" smtClean="0">
                <a:cs typeface="B Nazanin" pitchFamily="2" charset="-78"/>
              </a:rPr>
            </a:br>
            <a:r>
              <a:rPr lang="fa-IR" sz="2400" b="1" dirty="0" smtClean="0">
                <a:cs typeface="B Nazanin" pitchFamily="2" charset="-78"/>
              </a:rPr>
              <a:t> </a:t>
            </a:r>
            <a:r>
              <a:rPr lang="fa-IR" sz="2400" b="1" dirty="0" smtClean="0">
                <a:cs typeface="B Nazanin" pitchFamily="2" charset="-78"/>
              </a:rPr>
              <a:t>سپس، این اطلاعات توسط پژوهشگر به صورت روایت زمانی بازگویی یا بازسازی می شوند</a:t>
            </a:r>
            <a:r>
              <a:rPr lang="fa-IR" sz="2400" b="1" dirty="0" smtClean="0">
                <a:cs typeface="B Nazanin" pitchFamily="2" charset="-78"/>
              </a:rPr>
              <a:t>.</a:t>
            </a:r>
            <a:br>
              <a:rPr lang="fa-IR" sz="2400" b="1" dirty="0" smtClean="0">
                <a:cs typeface="B Nazanin" pitchFamily="2" charset="-78"/>
              </a:rPr>
            </a:br>
            <a:r>
              <a:rPr lang="fa-IR" sz="2400" b="1" dirty="0" smtClean="0">
                <a:cs typeface="B Nazanin" pitchFamily="2" charset="-78"/>
              </a:rPr>
              <a:t/>
            </a:r>
            <a:br>
              <a:rPr lang="fa-IR" sz="2400" b="1" dirty="0" smtClean="0">
                <a:cs typeface="B Nazanin" pitchFamily="2" charset="-78"/>
              </a:rPr>
            </a:br>
            <a:r>
              <a:rPr lang="fa-IR" sz="2400" b="1" dirty="0" smtClean="0">
                <a:cs typeface="B Nazanin" pitchFamily="2" charset="-78"/>
              </a:rPr>
              <a:t> </a:t>
            </a:r>
            <a:r>
              <a:rPr lang="fa-IR" sz="2400" b="1" dirty="0" smtClean="0">
                <a:cs typeface="B Nazanin" pitchFamily="2" charset="-78"/>
              </a:rPr>
              <a:t>در پایان روایت مورد نظر، پژوهشگر دیدگاههای زندگی شرکت کننده را با دیدگاههای زندگی خود در قالب روایت جمعی (مشترک) تلفیق می کند(کلاندینین و کنلی، 2000).</a:t>
            </a:r>
            <a:r>
              <a:rPr lang="en-US" sz="2800" dirty="0" smtClean="0">
                <a:cs typeface="B Nazanin" pitchFamily="2" charset="-78"/>
              </a:rPr>
              <a:t/>
            </a:r>
            <a:br>
              <a:rPr lang="en-US" sz="2800" dirty="0" smtClean="0">
                <a:cs typeface="B Nazanin" pitchFamily="2" charset="-78"/>
              </a:rPr>
            </a:br>
            <a:endParaRPr kumimoji="0" lang="en-US" sz="2800" b="0" i="0" u="none" strike="noStrike" kern="1200" cap="none" spc="0" normalizeH="0" baseline="0" noProof="0" dirty="0">
              <a:ln>
                <a:noFill/>
              </a:ln>
              <a:solidFill>
                <a:schemeClr val="tx1"/>
              </a:solidFill>
              <a:effectLst/>
              <a:uLnTx/>
              <a:uFillTx/>
              <a:latin typeface="+mn-lt"/>
              <a:ea typeface="+mn-ea"/>
              <a:cs typeface="B Nazanin" pitchFamily="2" charset="-7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05200" y="152400"/>
            <a:ext cx="5181600" cy="1143000"/>
          </a:xfrm>
        </p:spPr>
        <p:txBody>
          <a:bodyPr>
            <a:normAutofit fontScale="90000"/>
          </a:bodyPr>
          <a:lstStyle/>
          <a:p>
            <a:pPr rtl="1"/>
            <a:r>
              <a:rPr lang="ar-SA" b="1" dirty="0" smtClean="0">
                <a:cs typeface="B Nazanin" pitchFamily="2" charset="-78"/>
              </a:rPr>
              <a:t>ویژگیها و اجزای روایت</a:t>
            </a:r>
            <a:r>
              <a:rPr lang="en-US" b="1" dirty="0" smtClean="0">
                <a:cs typeface="B Nazanin" pitchFamily="2" charset="-78"/>
              </a:rPr>
              <a:t> </a:t>
            </a:r>
            <a:r>
              <a:rPr lang="ar-SA" b="1" dirty="0" smtClean="0">
                <a:cs typeface="B Nazanin" pitchFamily="2" charset="-78"/>
              </a:rPr>
              <a:t>ها :</a:t>
            </a:r>
            <a:r>
              <a:rPr lang="en-US" dirty="0" smtClean="0">
                <a:cs typeface="B Nazanin" pitchFamily="2" charset="-78"/>
              </a:rPr>
              <a:t/>
            </a:r>
            <a:br>
              <a:rPr lang="en-US" dirty="0" smtClean="0">
                <a:cs typeface="B Nazanin" pitchFamily="2" charset="-78"/>
              </a:rPr>
            </a:br>
            <a:endParaRPr lang="en-US" dirty="0">
              <a:cs typeface="B Nazanin" pitchFamily="2" charset="-78"/>
            </a:endParaRPr>
          </a:p>
        </p:txBody>
      </p:sp>
      <p:sp>
        <p:nvSpPr>
          <p:cNvPr id="7" name="Content Placeholder 6"/>
          <p:cNvSpPr>
            <a:spLocks noGrp="1"/>
          </p:cNvSpPr>
          <p:nvPr>
            <p:ph idx="1"/>
          </p:nvPr>
        </p:nvSpPr>
        <p:spPr>
          <a:xfrm>
            <a:off x="1828800" y="1219200"/>
            <a:ext cx="6400800" cy="4191000"/>
          </a:xfrm>
        </p:spPr>
        <p:txBody>
          <a:bodyPr>
            <a:noAutofit/>
          </a:bodyPr>
          <a:lstStyle/>
          <a:p>
            <a:pPr algn="just" rtl="1"/>
            <a:r>
              <a:rPr lang="ar-SA" sz="2400" b="1" dirty="0" smtClean="0">
                <a:cs typeface="B Nazanin" pitchFamily="2" charset="-78"/>
              </a:rPr>
              <a:t>از </a:t>
            </a:r>
            <a:r>
              <a:rPr lang="ar-SA" sz="2000" b="1" dirty="0" smtClean="0">
                <a:cs typeface="B Nazanin" pitchFamily="2" charset="-78"/>
              </a:rPr>
              <a:t>ویژگی</a:t>
            </a:r>
            <a:r>
              <a:rPr lang="en-US" sz="2000" b="1" dirty="0" smtClean="0">
                <a:cs typeface="B Nazanin" pitchFamily="2" charset="-78"/>
              </a:rPr>
              <a:t> </a:t>
            </a:r>
            <a:r>
              <a:rPr lang="ar-SA" sz="2000" b="1" dirty="0" smtClean="0">
                <a:cs typeface="B Nazanin" pitchFamily="2" charset="-78"/>
              </a:rPr>
              <a:t>های ممتاز روایت که از آن روشهای اثباتی و تلقی بیرونی از نظم و سوژه</a:t>
            </a:r>
            <a:r>
              <a:rPr lang="en-US" sz="2000" b="1" dirty="0" smtClean="0">
                <a:cs typeface="B Nazanin" pitchFamily="2" charset="-78"/>
              </a:rPr>
              <a:t> </a:t>
            </a:r>
            <a:r>
              <a:rPr lang="ar-SA" sz="2000" b="1" dirty="0" smtClean="0">
                <a:cs typeface="B Nazanin" pitchFamily="2" charset="-78"/>
              </a:rPr>
              <a:t>ی مطالعه جدا می</a:t>
            </a:r>
            <a:r>
              <a:rPr lang="en-US" sz="2000" b="1" dirty="0" smtClean="0">
                <a:cs typeface="B Nazanin" pitchFamily="2" charset="-78"/>
              </a:rPr>
              <a:t> </a:t>
            </a:r>
            <a:r>
              <a:rPr lang="ar-SA" sz="2000" b="1" dirty="0" smtClean="0">
                <a:cs typeface="B Nazanin" pitchFamily="2" charset="-78"/>
              </a:rPr>
              <a:t>سازد، طبقه بندی و تحلیل از درون واقعیت است. </a:t>
            </a:r>
            <a:endParaRPr lang="fa-IR" sz="2000" b="1" dirty="0" smtClean="0">
              <a:cs typeface="B Nazanin" pitchFamily="2" charset="-78"/>
            </a:endParaRPr>
          </a:p>
          <a:p>
            <a:pPr algn="just" rtl="1"/>
            <a:endParaRPr lang="fa-IR" sz="2000" b="1" dirty="0" smtClean="0">
              <a:cs typeface="B Nazanin" pitchFamily="2" charset="-78"/>
            </a:endParaRPr>
          </a:p>
          <a:p>
            <a:pPr algn="just" rtl="1"/>
            <a:r>
              <a:rPr lang="ar-SA" sz="2000" b="1" dirty="0" smtClean="0">
                <a:cs typeface="B Nazanin" pitchFamily="2" charset="-78"/>
              </a:rPr>
              <a:t>وجه مشخص روایت</a:t>
            </a:r>
            <a:r>
              <a:rPr lang="en-US" sz="2000" b="1" dirty="0" smtClean="0">
                <a:cs typeface="B Nazanin" pitchFamily="2" charset="-78"/>
              </a:rPr>
              <a:t> </a:t>
            </a:r>
            <a:r>
              <a:rPr lang="ar-SA" sz="2000" b="1" dirty="0" smtClean="0">
                <a:cs typeface="B Nazanin" pitchFamily="2" charset="-78"/>
              </a:rPr>
              <a:t>ها سازماندهی خطی رویدادهاست. مبنای روایت</a:t>
            </a:r>
            <a:r>
              <a:rPr lang="en-US" sz="2000" b="1" dirty="0" smtClean="0">
                <a:cs typeface="B Nazanin" pitchFamily="2" charset="-78"/>
              </a:rPr>
              <a:t> </a:t>
            </a:r>
            <a:r>
              <a:rPr lang="ar-SA" sz="2000" b="1" dirty="0" smtClean="0">
                <a:cs typeface="B Nazanin" pitchFamily="2" charset="-78"/>
              </a:rPr>
              <a:t>ها اتصال پی</a:t>
            </a:r>
            <a:r>
              <a:rPr lang="en-US" sz="2000" b="1" dirty="0" smtClean="0">
                <a:cs typeface="B Nazanin" pitchFamily="2" charset="-78"/>
              </a:rPr>
              <a:t> </a:t>
            </a:r>
            <a:r>
              <a:rPr lang="ar-SA" sz="2000" b="1" dirty="0" smtClean="0">
                <a:cs typeface="B Nazanin" pitchFamily="2" charset="-78"/>
              </a:rPr>
              <a:t>در</a:t>
            </a:r>
            <a:r>
              <a:rPr lang="en-US" sz="2000" b="1" dirty="0" smtClean="0">
                <a:cs typeface="B Nazanin" pitchFamily="2" charset="-78"/>
              </a:rPr>
              <a:t> </a:t>
            </a:r>
            <a:r>
              <a:rPr lang="ar-SA" sz="2000" b="1" dirty="0" smtClean="0">
                <a:cs typeface="B Nazanin" pitchFamily="2" charset="-78"/>
              </a:rPr>
              <a:t>پی و ظاهر شدن داستان در آن</a:t>
            </a:r>
            <a:r>
              <a:rPr lang="en-US" sz="2000" b="1" dirty="0" smtClean="0">
                <a:cs typeface="B Nazanin" pitchFamily="2" charset="-78"/>
              </a:rPr>
              <a:t> </a:t>
            </a:r>
            <a:r>
              <a:rPr lang="ar-SA" sz="2000" b="1" dirty="0" smtClean="0">
                <a:cs typeface="B Nazanin" pitchFamily="2" charset="-78"/>
              </a:rPr>
              <a:t>هاست. به بیان دیگر روایت ها دارای یک آغاز، مجموعه</a:t>
            </a:r>
            <a:r>
              <a:rPr lang="en-US" sz="2000" b="1" dirty="0" smtClean="0">
                <a:cs typeface="B Nazanin" pitchFamily="2" charset="-78"/>
              </a:rPr>
              <a:t> </a:t>
            </a:r>
            <a:r>
              <a:rPr lang="ar-SA" sz="2000" b="1" dirty="0" smtClean="0">
                <a:cs typeface="B Nazanin" pitchFamily="2" charset="-78"/>
              </a:rPr>
              <a:t>ای از کنش</a:t>
            </a:r>
            <a:r>
              <a:rPr lang="en-US" sz="2000" b="1" dirty="0" smtClean="0">
                <a:cs typeface="B Nazanin" pitchFamily="2" charset="-78"/>
              </a:rPr>
              <a:t> </a:t>
            </a:r>
            <a:r>
              <a:rPr lang="ar-SA" sz="2000" b="1" dirty="0" smtClean="0">
                <a:cs typeface="B Nazanin" pitchFamily="2" charset="-78"/>
              </a:rPr>
              <a:t>های مداخله کننده و به دنبال آن پایانی هستند که منوط به کنشهای قبلی حادث شده است</a:t>
            </a:r>
            <a:r>
              <a:rPr lang="ar-SA" sz="2000" b="1" dirty="0" smtClean="0">
                <a:cs typeface="B Nazanin" pitchFamily="2" charset="-78"/>
              </a:rPr>
              <a:t>.</a:t>
            </a:r>
            <a:endParaRPr lang="fa-IR" sz="2000" b="1" dirty="0" smtClean="0">
              <a:cs typeface="B Nazanin" pitchFamily="2" charset="-78"/>
            </a:endParaRPr>
          </a:p>
          <a:p>
            <a:pPr algn="just" rtl="1"/>
            <a:endParaRPr lang="fa-IR" sz="2000" b="1" dirty="0" smtClean="0">
              <a:cs typeface="B Nazanin" pitchFamily="2" charset="-78"/>
            </a:endParaRPr>
          </a:p>
          <a:p>
            <a:pPr algn="just" rtl="1"/>
            <a:r>
              <a:rPr lang="ar-SA" sz="2000" b="1" dirty="0" smtClean="0">
                <a:cs typeface="B Nazanin" pitchFamily="2" charset="-78"/>
              </a:rPr>
              <a:t> </a:t>
            </a:r>
            <a:r>
              <a:rPr lang="ar-SA" sz="2000" b="1" dirty="0" smtClean="0">
                <a:cs typeface="B Nazanin" pitchFamily="2" charset="-78"/>
              </a:rPr>
              <a:t>روایت</a:t>
            </a:r>
            <a:r>
              <a:rPr lang="en-US" sz="2000" b="1" dirty="0" smtClean="0">
                <a:cs typeface="B Nazanin" pitchFamily="2" charset="-78"/>
              </a:rPr>
              <a:t> </a:t>
            </a:r>
            <a:r>
              <a:rPr lang="ar-SA" sz="2000" b="1" dirty="0" smtClean="0">
                <a:cs typeface="B Nazanin" pitchFamily="2" charset="-78"/>
              </a:rPr>
              <a:t>ها محصور کننده و انعکاس دهنده</a:t>
            </a:r>
            <a:r>
              <a:rPr lang="en-US" sz="2000" b="1" dirty="0" smtClean="0">
                <a:cs typeface="B Nazanin" pitchFamily="2" charset="-78"/>
              </a:rPr>
              <a:t> </a:t>
            </a:r>
            <a:r>
              <a:rPr lang="ar-SA" sz="2000" b="1" dirty="0" smtClean="0">
                <a:cs typeface="B Nazanin" pitchFamily="2" charset="-78"/>
              </a:rPr>
              <a:t>ی اهمیت روش شناختی و تاریخی ترتیب زمانی کنش به شمار می</a:t>
            </a:r>
            <a:r>
              <a:rPr lang="en-US" sz="2000" b="1" dirty="0" smtClean="0">
                <a:cs typeface="B Nazanin" pitchFamily="2" charset="-78"/>
              </a:rPr>
              <a:t> </a:t>
            </a:r>
            <a:r>
              <a:rPr lang="ar-SA" sz="2000" b="1" dirty="0" smtClean="0">
                <a:cs typeface="B Nazanin" pitchFamily="2" charset="-78"/>
              </a:rPr>
              <a:t>آیند. " هر لحظه</a:t>
            </a:r>
            <a:r>
              <a:rPr lang="en-US" sz="2000" b="1" dirty="0" smtClean="0">
                <a:cs typeface="B Nazanin" pitchFamily="2" charset="-78"/>
              </a:rPr>
              <a:t> </a:t>
            </a:r>
            <a:r>
              <a:rPr lang="ar-SA" sz="2000" b="1" dirty="0" smtClean="0">
                <a:cs typeface="B Nazanin" pitchFamily="2" charset="-78"/>
              </a:rPr>
              <a:t>ی تاریخی هم نتیجه</a:t>
            </a:r>
            <a:r>
              <a:rPr lang="en-US" sz="2000" b="1" dirty="0" smtClean="0">
                <a:cs typeface="B Nazanin" pitchFamily="2" charset="-78"/>
              </a:rPr>
              <a:t> </a:t>
            </a:r>
            <a:r>
              <a:rPr lang="ar-SA" sz="2000" b="1" dirty="0" smtClean="0">
                <a:cs typeface="B Nazanin" pitchFamily="2" charset="-78"/>
              </a:rPr>
              <a:t>ی فرایند قبلی است و هم شاخصی به سوی جهت مسیر آینده</a:t>
            </a:r>
            <a:r>
              <a:rPr lang="en-US" sz="2000" b="1" dirty="0" smtClean="0">
                <a:cs typeface="B Nazanin" pitchFamily="2" charset="-78"/>
              </a:rPr>
              <a:t> </a:t>
            </a:r>
            <a:r>
              <a:rPr lang="ar-SA" sz="2000" b="1" dirty="0" smtClean="0">
                <a:cs typeface="B Nazanin" pitchFamily="2" charset="-78"/>
              </a:rPr>
              <a:t>ی آن است"(تامپسون، 1978).</a:t>
            </a:r>
            <a:endParaRPr lang="en-US" sz="2000" b="1" dirty="0" smtClean="0">
              <a:cs typeface="B Nazanin" pitchFamily="2" charset="-78"/>
            </a:endParaRPr>
          </a:p>
          <a:p>
            <a:pPr algn="just" rtl="1">
              <a:buNone/>
            </a:pPr>
            <a:endParaRPr lang="en-US" sz="2800" dirty="0" smtClean="0">
              <a:cs typeface="B Nazanin" pitchFamily="2" charset="-78"/>
            </a:endParaRPr>
          </a:p>
          <a:p>
            <a:pPr algn="just" rtl="1">
              <a:buNone/>
            </a:pPr>
            <a:endParaRPr lang="en-US" sz="2400" dirty="0" smtClean="0">
              <a:cs typeface="B Nazanin" pitchFamily="2" charset="-78"/>
            </a:endParaRPr>
          </a:p>
          <a:p>
            <a:pPr algn="just">
              <a:buNone/>
            </a:pPr>
            <a:endParaRPr lang="en-US" sz="2400" dirty="0">
              <a:cs typeface="B Nazanin" pitchFamily="2" charset="-7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fontScale="90000"/>
          </a:bodyPr>
          <a:lstStyle/>
          <a:p>
            <a:pPr rtl="1"/>
            <a:r>
              <a:rPr lang="fa-IR" b="1" dirty="0" smtClean="0">
                <a:cs typeface="B Nazanin" pitchFamily="2" charset="-78"/>
              </a:rPr>
              <a:t>انواع طرح</a:t>
            </a:r>
            <a:r>
              <a:rPr lang="en-US" b="1" dirty="0" smtClean="0">
                <a:cs typeface="B Nazanin" pitchFamily="2" charset="-78"/>
              </a:rPr>
              <a:t> </a:t>
            </a:r>
            <a:r>
              <a:rPr lang="fa-IR" b="1" dirty="0" smtClean="0">
                <a:cs typeface="B Nazanin" pitchFamily="2" charset="-78"/>
              </a:rPr>
              <a:t>های روایی چیست؟</a:t>
            </a:r>
            <a:r>
              <a:rPr lang="en-US" dirty="0" smtClean="0">
                <a:cs typeface="B Nazanin" pitchFamily="2" charset="-78"/>
              </a:rPr>
              <a:t/>
            </a:r>
            <a:br>
              <a:rPr lang="en-US" dirty="0" smtClean="0">
                <a:cs typeface="B Nazanin" pitchFamily="2" charset="-78"/>
              </a:rPr>
            </a:br>
            <a:endParaRPr lang="en-US" dirty="0">
              <a:cs typeface="B Nazanin" pitchFamily="2" charset="-78"/>
            </a:endParaRPr>
          </a:p>
        </p:txBody>
      </p:sp>
      <p:graphicFrame>
        <p:nvGraphicFramePr>
          <p:cNvPr id="5" name="Table 4"/>
          <p:cNvGraphicFramePr>
            <a:graphicFrameLocks noGrp="1"/>
          </p:cNvGraphicFramePr>
          <p:nvPr/>
        </p:nvGraphicFramePr>
        <p:xfrm>
          <a:off x="152400" y="1905000"/>
          <a:ext cx="8763001" cy="4495800"/>
        </p:xfrm>
        <a:graphic>
          <a:graphicData uri="http://schemas.openxmlformats.org/drawingml/2006/table">
            <a:tbl>
              <a:tblPr rtl="1"/>
              <a:tblGrid>
                <a:gridCol w="2511951"/>
                <a:gridCol w="3372144"/>
                <a:gridCol w="2878906"/>
              </a:tblGrid>
              <a:tr h="4495800">
                <a:tc>
                  <a:txBody>
                    <a:bodyPr/>
                    <a:lstStyle/>
                    <a:p>
                      <a:pPr marL="0" marR="0" indent="283210" algn="just" rtl="1">
                        <a:lnSpc>
                          <a:spcPct val="115000"/>
                        </a:lnSpc>
                        <a:spcBef>
                          <a:spcPts val="0"/>
                        </a:spcBef>
                        <a:spcAft>
                          <a:spcPts val="0"/>
                        </a:spcAft>
                        <a:buFont typeface="Arial" pitchFamily="34" charset="0"/>
                        <a:buChar char="•"/>
                      </a:pPr>
                      <a:r>
                        <a:rPr lang="fa-IR" sz="2400" b="1" dirty="0">
                          <a:latin typeface="Times New Roman"/>
                          <a:ea typeface="Calibri"/>
                          <a:cs typeface="B Mitra"/>
                        </a:rPr>
                        <a:t>زندگی نامه شخصی</a:t>
                      </a:r>
                      <a:endParaRPr lang="en-US" sz="2000" dirty="0">
                        <a:latin typeface="Calibri"/>
                        <a:ea typeface="Calibri"/>
                        <a:cs typeface="Arial"/>
                      </a:endParaRPr>
                    </a:p>
                    <a:p>
                      <a:pPr marL="0" marR="0" indent="283210" algn="just" rtl="1">
                        <a:lnSpc>
                          <a:spcPct val="115000"/>
                        </a:lnSpc>
                        <a:spcBef>
                          <a:spcPts val="0"/>
                        </a:spcBef>
                        <a:spcAft>
                          <a:spcPts val="0"/>
                        </a:spcAft>
                        <a:buFont typeface="Arial" pitchFamily="34" charset="0"/>
                        <a:buChar char="•"/>
                      </a:pPr>
                      <a:r>
                        <a:rPr lang="fa-IR" sz="2400" b="1" dirty="0">
                          <a:latin typeface="Times New Roman"/>
                          <a:ea typeface="Calibri"/>
                          <a:cs typeface="B Mitra"/>
                        </a:rPr>
                        <a:t>زندگی نامه</a:t>
                      </a:r>
                      <a:endParaRPr lang="en-US" sz="2000" dirty="0">
                        <a:latin typeface="Calibri"/>
                        <a:ea typeface="Calibri"/>
                        <a:cs typeface="Arial"/>
                      </a:endParaRPr>
                    </a:p>
                    <a:p>
                      <a:pPr marL="0" marR="0" indent="283210" algn="just" rtl="1">
                        <a:lnSpc>
                          <a:spcPct val="115000"/>
                        </a:lnSpc>
                        <a:spcBef>
                          <a:spcPts val="0"/>
                        </a:spcBef>
                        <a:spcAft>
                          <a:spcPts val="0"/>
                        </a:spcAft>
                        <a:buFont typeface="Arial" pitchFamily="34" charset="0"/>
                        <a:buChar char="•"/>
                      </a:pPr>
                      <a:r>
                        <a:rPr lang="fa-IR" sz="2400" b="1" dirty="0">
                          <a:latin typeface="Times New Roman"/>
                          <a:ea typeface="Calibri"/>
                          <a:cs typeface="B Mitra"/>
                        </a:rPr>
                        <a:t>نوشتن زندگی نامه</a:t>
                      </a:r>
                      <a:endParaRPr lang="en-US" sz="2000" dirty="0">
                        <a:latin typeface="Calibri"/>
                        <a:ea typeface="Calibri"/>
                        <a:cs typeface="Arial"/>
                      </a:endParaRPr>
                    </a:p>
                    <a:p>
                      <a:pPr marL="0" marR="0" indent="283210" algn="just" rtl="1">
                        <a:lnSpc>
                          <a:spcPct val="115000"/>
                        </a:lnSpc>
                        <a:spcBef>
                          <a:spcPts val="0"/>
                        </a:spcBef>
                        <a:spcAft>
                          <a:spcPts val="0"/>
                        </a:spcAft>
                        <a:buFont typeface="Arial" pitchFamily="34" charset="0"/>
                        <a:buChar char="•"/>
                      </a:pPr>
                      <a:r>
                        <a:rPr lang="fa-IR" sz="2400" b="1" dirty="0">
                          <a:latin typeface="Times New Roman"/>
                          <a:ea typeface="Calibri"/>
                          <a:cs typeface="B Mitra"/>
                        </a:rPr>
                        <a:t>گزارشات شخصی</a:t>
                      </a:r>
                      <a:endParaRPr lang="en-US" sz="2000" dirty="0">
                        <a:latin typeface="Calibri"/>
                        <a:ea typeface="Calibri"/>
                        <a:cs typeface="Arial"/>
                      </a:endParaRPr>
                    </a:p>
                    <a:p>
                      <a:pPr marL="0" marR="0" indent="283210" algn="just" rtl="1">
                        <a:lnSpc>
                          <a:spcPct val="115000"/>
                        </a:lnSpc>
                        <a:spcBef>
                          <a:spcPts val="0"/>
                        </a:spcBef>
                        <a:spcAft>
                          <a:spcPts val="0"/>
                        </a:spcAft>
                        <a:buFont typeface="Arial" pitchFamily="34" charset="0"/>
                        <a:buChar char="•"/>
                      </a:pPr>
                      <a:r>
                        <a:rPr lang="fa-IR" sz="2400" b="1" dirty="0">
                          <a:latin typeface="Times New Roman"/>
                          <a:ea typeface="Calibri"/>
                          <a:cs typeface="B Mitra"/>
                        </a:rPr>
                        <a:t>روایات فردی</a:t>
                      </a:r>
                      <a:endParaRPr lang="en-US" sz="2000" dirty="0">
                        <a:latin typeface="Calibri"/>
                        <a:ea typeface="Calibri"/>
                        <a:cs typeface="Arial"/>
                      </a:endParaRPr>
                    </a:p>
                    <a:p>
                      <a:pPr marL="0" marR="0" indent="283210" algn="just" rtl="1">
                        <a:lnSpc>
                          <a:spcPct val="115000"/>
                        </a:lnSpc>
                        <a:spcBef>
                          <a:spcPts val="0"/>
                        </a:spcBef>
                        <a:spcAft>
                          <a:spcPts val="0"/>
                        </a:spcAft>
                        <a:buFont typeface="Arial" pitchFamily="34" charset="0"/>
                        <a:buChar char="•"/>
                      </a:pPr>
                      <a:r>
                        <a:rPr lang="fa-IR" sz="2400" b="1" dirty="0" smtClean="0">
                          <a:latin typeface="Times New Roman"/>
                          <a:ea typeface="Calibri"/>
                          <a:cs typeface="B Mitra"/>
                        </a:rPr>
                        <a:t>مصاحبه</a:t>
                      </a:r>
                      <a:r>
                        <a:rPr lang="en-US" sz="2400" b="1" baseline="0" dirty="0" smtClean="0">
                          <a:latin typeface="Times New Roman"/>
                          <a:ea typeface="Calibri"/>
                          <a:cs typeface="B Mitra"/>
                        </a:rPr>
                        <a:t> </a:t>
                      </a:r>
                      <a:r>
                        <a:rPr lang="fa-IR" sz="2400" b="1" dirty="0" smtClean="0">
                          <a:latin typeface="Times New Roman"/>
                          <a:ea typeface="Calibri"/>
                          <a:cs typeface="B Mitra"/>
                        </a:rPr>
                        <a:t>های </a:t>
                      </a:r>
                      <a:r>
                        <a:rPr lang="fa-IR" sz="2400" b="1" dirty="0">
                          <a:latin typeface="Times New Roman"/>
                          <a:ea typeface="Calibri"/>
                          <a:cs typeface="B Mitra"/>
                        </a:rPr>
                        <a:t>روایی</a:t>
                      </a:r>
                      <a:endParaRPr lang="en-US" sz="2000" dirty="0">
                        <a:latin typeface="Calibri"/>
                        <a:ea typeface="Calibri"/>
                        <a:cs typeface="Arial"/>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marL="0" marR="0" indent="283210" algn="just" rtl="1">
                        <a:lnSpc>
                          <a:spcPct val="115000"/>
                        </a:lnSpc>
                        <a:spcBef>
                          <a:spcPts val="0"/>
                        </a:spcBef>
                        <a:spcAft>
                          <a:spcPts val="0"/>
                        </a:spcAft>
                        <a:buFont typeface="Arial" pitchFamily="34" charset="0"/>
                        <a:buChar char="•"/>
                      </a:pPr>
                      <a:r>
                        <a:rPr lang="fa-IR" sz="2400" b="1" dirty="0">
                          <a:latin typeface="Times New Roman"/>
                          <a:ea typeface="Calibri"/>
                          <a:cs typeface="B Mitra"/>
                        </a:rPr>
                        <a:t>مدارک شخصی</a:t>
                      </a:r>
                      <a:endParaRPr lang="en-US" sz="2000" dirty="0">
                        <a:latin typeface="Calibri"/>
                        <a:ea typeface="Calibri"/>
                        <a:cs typeface="Arial"/>
                      </a:endParaRPr>
                    </a:p>
                    <a:p>
                      <a:pPr marL="0" marR="0" indent="283210" algn="just" rtl="1">
                        <a:lnSpc>
                          <a:spcPct val="115000"/>
                        </a:lnSpc>
                        <a:spcBef>
                          <a:spcPts val="0"/>
                        </a:spcBef>
                        <a:spcAft>
                          <a:spcPts val="0"/>
                        </a:spcAft>
                        <a:buFont typeface="Arial" pitchFamily="34" charset="0"/>
                        <a:buChar char="•"/>
                      </a:pPr>
                      <a:r>
                        <a:rPr lang="fa-IR" sz="2400" b="1" dirty="0">
                          <a:latin typeface="Times New Roman"/>
                          <a:ea typeface="Calibri"/>
                          <a:cs typeface="B Mitra"/>
                        </a:rPr>
                        <a:t>مدارک شرح حال</a:t>
                      </a:r>
                      <a:endParaRPr lang="en-US" sz="2000" dirty="0">
                        <a:latin typeface="Calibri"/>
                        <a:ea typeface="Calibri"/>
                        <a:cs typeface="Arial"/>
                      </a:endParaRPr>
                    </a:p>
                    <a:p>
                      <a:pPr marL="0" marR="0" indent="283210" algn="just" rtl="1">
                        <a:lnSpc>
                          <a:spcPct val="115000"/>
                        </a:lnSpc>
                        <a:spcBef>
                          <a:spcPts val="0"/>
                        </a:spcBef>
                        <a:spcAft>
                          <a:spcPts val="0"/>
                        </a:spcAft>
                        <a:buFont typeface="Arial" pitchFamily="34" charset="0"/>
                        <a:buChar char="•"/>
                      </a:pPr>
                      <a:r>
                        <a:rPr lang="fa-IR" sz="2400" b="1" dirty="0">
                          <a:latin typeface="Times New Roman"/>
                          <a:ea typeface="Calibri"/>
                          <a:cs typeface="B Mitra"/>
                        </a:rPr>
                        <a:t>روایات زندگی نامه و حوادث زندگی</a:t>
                      </a:r>
                      <a:endParaRPr lang="en-US" sz="2000" dirty="0">
                        <a:latin typeface="Calibri"/>
                        <a:ea typeface="Calibri"/>
                        <a:cs typeface="Arial"/>
                      </a:endParaRPr>
                    </a:p>
                    <a:p>
                      <a:pPr marL="0" marR="0" indent="283210" algn="just" rtl="1">
                        <a:lnSpc>
                          <a:spcPct val="115000"/>
                        </a:lnSpc>
                        <a:spcBef>
                          <a:spcPts val="0"/>
                        </a:spcBef>
                        <a:spcAft>
                          <a:spcPts val="0"/>
                        </a:spcAft>
                        <a:buFont typeface="Arial" pitchFamily="34" charset="0"/>
                        <a:buChar char="•"/>
                      </a:pPr>
                      <a:r>
                        <a:rPr lang="fa-IR" sz="2400" b="1" dirty="0">
                          <a:latin typeface="Times New Roman"/>
                          <a:ea typeface="Calibri"/>
                          <a:cs typeface="B Mitra"/>
                        </a:rPr>
                        <a:t>شرح حال شفاهی</a:t>
                      </a:r>
                      <a:endParaRPr lang="en-US" sz="2000" dirty="0">
                        <a:latin typeface="Calibri"/>
                        <a:ea typeface="Calibri"/>
                        <a:cs typeface="Arial"/>
                      </a:endParaRPr>
                    </a:p>
                    <a:p>
                      <a:pPr marL="0" marR="0" indent="283210" algn="just" rtl="1">
                        <a:lnSpc>
                          <a:spcPct val="115000"/>
                        </a:lnSpc>
                        <a:spcBef>
                          <a:spcPts val="0"/>
                        </a:spcBef>
                        <a:spcAft>
                          <a:spcPts val="0"/>
                        </a:spcAft>
                        <a:buFont typeface="Arial" pitchFamily="34" charset="0"/>
                        <a:buChar char="•"/>
                      </a:pPr>
                      <a:r>
                        <a:rPr lang="fa-IR" sz="2400" b="1" dirty="0">
                          <a:latin typeface="Times New Roman"/>
                          <a:ea typeface="Calibri"/>
                          <a:cs typeface="B Mitra"/>
                        </a:rPr>
                        <a:t>سرگذشت قومی</a:t>
                      </a:r>
                      <a:endParaRPr lang="en-US" sz="2000" dirty="0">
                        <a:latin typeface="Calibri"/>
                        <a:ea typeface="Calibri"/>
                        <a:cs typeface="Arial"/>
                      </a:endParaRPr>
                    </a:p>
                    <a:p>
                      <a:pPr marL="0" marR="0" indent="283210" algn="just" rtl="1">
                        <a:lnSpc>
                          <a:spcPct val="115000"/>
                        </a:lnSpc>
                        <a:spcBef>
                          <a:spcPts val="0"/>
                        </a:spcBef>
                        <a:spcAft>
                          <a:spcPts val="0"/>
                        </a:spcAft>
                        <a:buFont typeface="Arial" pitchFamily="34" charset="0"/>
                        <a:buChar char="•"/>
                      </a:pPr>
                      <a:r>
                        <a:rPr lang="fa-IR" sz="2400" b="1" dirty="0">
                          <a:latin typeface="Times New Roman"/>
                          <a:ea typeface="Calibri"/>
                          <a:cs typeface="B Mitra"/>
                        </a:rPr>
                        <a:t>زندگی نامه قومی</a:t>
                      </a:r>
                      <a:endParaRPr lang="en-US" sz="2000" dirty="0">
                        <a:latin typeface="Calibri"/>
                        <a:ea typeface="Calibri"/>
                        <a:cs typeface="Arial"/>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marL="0" marR="0" indent="283210" algn="just" rtl="1">
                        <a:lnSpc>
                          <a:spcPct val="115000"/>
                        </a:lnSpc>
                        <a:spcBef>
                          <a:spcPts val="0"/>
                        </a:spcBef>
                        <a:spcAft>
                          <a:spcPts val="0"/>
                        </a:spcAft>
                        <a:buFont typeface="Arial" pitchFamily="34" charset="0"/>
                        <a:buChar char="•"/>
                      </a:pPr>
                      <a:r>
                        <a:rPr lang="fa-IR" sz="2400" b="1" dirty="0">
                          <a:latin typeface="Times New Roman"/>
                          <a:ea typeface="Calibri"/>
                          <a:cs typeface="B Mitra"/>
                        </a:rPr>
                        <a:t>قوم نگاری شخصی</a:t>
                      </a:r>
                      <a:endParaRPr lang="en-US" sz="2000" dirty="0">
                        <a:latin typeface="Calibri"/>
                        <a:ea typeface="Calibri"/>
                        <a:cs typeface="Arial"/>
                      </a:endParaRPr>
                    </a:p>
                    <a:p>
                      <a:pPr marL="0" marR="0" indent="283210" algn="just" rtl="1">
                        <a:lnSpc>
                          <a:spcPct val="115000"/>
                        </a:lnSpc>
                        <a:spcBef>
                          <a:spcPts val="0"/>
                        </a:spcBef>
                        <a:spcAft>
                          <a:spcPts val="0"/>
                        </a:spcAft>
                        <a:buFont typeface="Arial" pitchFamily="34" charset="0"/>
                        <a:buChar char="•"/>
                      </a:pPr>
                      <a:r>
                        <a:rPr lang="fa-IR" sz="2400" b="1" dirty="0">
                          <a:latin typeface="Times New Roman"/>
                          <a:ea typeface="Calibri"/>
                          <a:cs typeface="B Mitra"/>
                        </a:rPr>
                        <a:t>قوم شناسی</a:t>
                      </a:r>
                      <a:endParaRPr lang="en-US" sz="2000" dirty="0">
                        <a:latin typeface="Calibri"/>
                        <a:ea typeface="Calibri"/>
                        <a:cs typeface="Arial"/>
                      </a:endParaRPr>
                    </a:p>
                    <a:p>
                      <a:pPr marL="0" marR="0" indent="283210" algn="just" rtl="1">
                        <a:lnSpc>
                          <a:spcPct val="115000"/>
                        </a:lnSpc>
                        <a:spcBef>
                          <a:spcPts val="0"/>
                        </a:spcBef>
                        <a:spcAft>
                          <a:spcPts val="0"/>
                        </a:spcAft>
                        <a:buFont typeface="Arial" pitchFamily="34" charset="0"/>
                        <a:buChar char="•"/>
                      </a:pPr>
                      <a:r>
                        <a:rPr lang="fa-IR" sz="2400" b="1" dirty="0">
                          <a:latin typeface="Times New Roman"/>
                          <a:ea typeface="Calibri"/>
                          <a:cs typeface="B Mitra"/>
                        </a:rPr>
                        <a:t>قوم </a:t>
                      </a:r>
                      <a:r>
                        <a:rPr lang="fa-IR" sz="2400" b="1" dirty="0" smtClean="0">
                          <a:latin typeface="Times New Roman"/>
                          <a:ea typeface="Calibri"/>
                          <a:cs typeface="B Mitra"/>
                        </a:rPr>
                        <a:t>نگار</a:t>
                      </a:r>
                      <a:r>
                        <a:rPr lang="en-US" sz="2400" b="1" baseline="0" dirty="0" smtClean="0">
                          <a:latin typeface="Times New Roman"/>
                          <a:ea typeface="Calibri"/>
                          <a:cs typeface="B Mitra"/>
                        </a:rPr>
                        <a:t> </a:t>
                      </a:r>
                      <a:r>
                        <a:rPr lang="fa-IR" sz="2400" b="1" dirty="0" smtClean="0">
                          <a:latin typeface="Times New Roman"/>
                          <a:ea typeface="Calibri"/>
                          <a:cs typeface="B Mitra"/>
                        </a:rPr>
                        <a:t>های </a:t>
                      </a:r>
                      <a:r>
                        <a:rPr lang="fa-IR" sz="2400" b="1" dirty="0">
                          <a:latin typeface="Times New Roman"/>
                          <a:ea typeface="Calibri"/>
                          <a:cs typeface="B Mitra"/>
                        </a:rPr>
                        <a:t>فرد محور</a:t>
                      </a:r>
                      <a:endParaRPr lang="en-US" sz="2000" dirty="0">
                        <a:latin typeface="Calibri"/>
                        <a:ea typeface="Calibri"/>
                        <a:cs typeface="Arial"/>
                      </a:endParaRPr>
                    </a:p>
                    <a:p>
                      <a:pPr marL="0" marR="0" indent="283210" algn="just" rtl="1">
                        <a:lnSpc>
                          <a:spcPct val="115000"/>
                        </a:lnSpc>
                        <a:spcBef>
                          <a:spcPts val="0"/>
                        </a:spcBef>
                        <a:spcAft>
                          <a:spcPts val="0"/>
                        </a:spcAft>
                        <a:buFont typeface="Arial" pitchFamily="34" charset="0"/>
                        <a:buChar char="•"/>
                      </a:pPr>
                      <a:r>
                        <a:rPr lang="fa-IR" sz="2400" b="1" dirty="0" smtClean="0">
                          <a:latin typeface="Times New Roman"/>
                          <a:ea typeface="Calibri"/>
                          <a:cs typeface="B Mitra"/>
                        </a:rPr>
                        <a:t>خاطره</a:t>
                      </a:r>
                      <a:r>
                        <a:rPr lang="en-US" sz="2400" b="1" baseline="0" dirty="0" smtClean="0">
                          <a:latin typeface="Times New Roman"/>
                          <a:ea typeface="Calibri"/>
                          <a:cs typeface="B Mitra"/>
                        </a:rPr>
                        <a:t> </a:t>
                      </a:r>
                      <a:r>
                        <a:rPr lang="fa-IR" sz="2400" b="1" dirty="0" smtClean="0">
                          <a:latin typeface="Times New Roman"/>
                          <a:ea typeface="Calibri"/>
                          <a:cs typeface="B Mitra"/>
                        </a:rPr>
                        <a:t>های </a:t>
                      </a:r>
                      <a:r>
                        <a:rPr lang="fa-IR" sz="2400" b="1" dirty="0">
                          <a:latin typeface="Times New Roman"/>
                          <a:ea typeface="Calibri"/>
                          <a:cs typeface="B Mitra"/>
                        </a:rPr>
                        <a:t>همگانی</a:t>
                      </a:r>
                      <a:endParaRPr lang="en-US" sz="2000" dirty="0">
                        <a:latin typeface="Calibri"/>
                        <a:ea typeface="Calibri"/>
                        <a:cs typeface="Arial"/>
                      </a:endParaRPr>
                    </a:p>
                    <a:p>
                      <a:pPr marL="0" marR="0" indent="283210" algn="just" rtl="1">
                        <a:lnSpc>
                          <a:spcPct val="115000"/>
                        </a:lnSpc>
                        <a:spcBef>
                          <a:spcPts val="0"/>
                        </a:spcBef>
                        <a:spcAft>
                          <a:spcPts val="0"/>
                        </a:spcAft>
                        <a:buFont typeface="Arial" pitchFamily="34" charset="0"/>
                        <a:buChar char="•"/>
                      </a:pPr>
                      <a:r>
                        <a:rPr lang="fa-IR" sz="2400" b="1" dirty="0">
                          <a:latin typeface="Times New Roman"/>
                          <a:ea typeface="Calibri"/>
                          <a:cs typeface="B Mitra"/>
                        </a:rPr>
                        <a:t>مدارک آمریکای لاتین</a:t>
                      </a:r>
                      <a:endParaRPr lang="en-US" sz="2000" dirty="0">
                        <a:latin typeface="Calibri"/>
                        <a:ea typeface="Calibri"/>
                        <a:cs typeface="Arial"/>
                      </a:endParaRPr>
                    </a:p>
                    <a:p>
                      <a:pPr marL="0" marR="0" indent="283210" algn="just" rtl="1">
                        <a:lnSpc>
                          <a:spcPct val="115000"/>
                        </a:lnSpc>
                        <a:spcBef>
                          <a:spcPts val="0"/>
                        </a:spcBef>
                        <a:spcAft>
                          <a:spcPts val="0"/>
                        </a:spcAft>
                        <a:buFont typeface="Arial" pitchFamily="34" charset="0"/>
                        <a:buChar char="•"/>
                      </a:pPr>
                      <a:r>
                        <a:rPr lang="fa-IR" sz="2400" b="1" dirty="0">
                          <a:latin typeface="Times New Roman"/>
                          <a:ea typeface="Calibri"/>
                          <a:cs typeface="B Mitra"/>
                        </a:rPr>
                        <a:t>خاطرات لهستانی</a:t>
                      </a:r>
                      <a:endParaRPr lang="en-US" sz="2000" dirty="0">
                        <a:latin typeface="Calibri"/>
                        <a:ea typeface="Calibri"/>
                        <a:cs typeface="Arial"/>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533400"/>
            <a:ext cx="5257800" cy="1143000"/>
          </a:xfrm>
        </p:spPr>
        <p:txBody>
          <a:bodyPr>
            <a:normAutofit fontScale="90000"/>
          </a:bodyPr>
          <a:lstStyle/>
          <a:p>
            <a:r>
              <a:rPr lang="ar-SA" b="1" dirty="0" smtClean="0">
                <a:cs typeface="B Nazanin" pitchFamily="2" charset="-78"/>
              </a:rPr>
              <a:t>ابزارهای گردآوری داده ها:</a:t>
            </a:r>
            <a:r>
              <a:rPr lang="en-US" dirty="0" smtClean="0">
                <a:cs typeface="B Nazanin" pitchFamily="2" charset="-78"/>
              </a:rPr>
              <a:t/>
            </a:r>
            <a:br>
              <a:rPr lang="en-US" dirty="0" smtClean="0">
                <a:cs typeface="B Nazanin" pitchFamily="2" charset="-78"/>
              </a:rPr>
            </a:br>
            <a:endParaRPr lang="en-US" dirty="0">
              <a:cs typeface="B Nazanin" pitchFamily="2" charset="-78"/>
            </a:endParaRPr>
          </a:p>
        </p:txBody>
      </p:sp>
      <p:sp>
        <p:nvSpPr>
          <p:cNvPr id="5" name="Content Placeholder 4"/>
          <p:cNvSpPr>
            <a:spLocks noGrp="1"/>
          </p:cNvSpPr>
          <p:nvPr>
            <p:ph idx="1"/>
          </p:nvPr>
        </p:nvSpPr>
        <p:spPr>
          <a:xfrm>
            <a:off x="1066800" y="1752600"/>
            <a:ext cx="4876800" cy="3429000"/>
          </a:xfrm>
        </p:spPr>
        <p:txBody>
          <a:bodyPr>
            <a:noAutofit/>
          </a:bodyPr>
          <a:lstStyle/>
          <a:p>
            <a:pPr marL="457200" indent="-457200" algn="r" rtl="1">
              <a:buFont typeface="+mj-lt"/>
              <a:buAutoNum type="arabicPeriod"/>
            </a:pPr>
            <a:r>
              <a:rPr lang="ar-SA" sz="2400" b="1" dirty="0" smtClean="0">
                <a:cs typeface="B Nazanin" pitchFamily="2" charset="-78"/>
              </a:rPr>
              <a:t>یادداشتهای میدانی از تجربه های مشترک</a:t>
            </a:r>
            <a:endParaRPr lang="en-US" sz="2400" dirty="0" smtClean="0">
              <a:cs typeface="B Nazanin" pitchFamily="2" charset="-78"/>
            </a:endParaRPr>
          </a:p>
          <a:p>
            <a:pPr marL="457200" indent="-457200" algn="r" rtl="1">
              <a:buFont typeface="+mj-lt"/>
              <a:buAutoNum type="arabicPeriod"/>
            </a:pPr>
            <a:r>
              <a:rPr lang="ar-SA" sz="2400" b="1" dirty="0" smtClean="0">
                <a:cs typeface="B Nazanin" pitchFamily="2" charset="-78"/>
              </a:rPr>
              <a:t>دفترچه یادداشت های روزانه</a:t>
            </a:r>
            <a:endParaRPr lang="en-US" sz="2400" dirty="0" smtClean="0">
              <a:cs typeface="B Nazanin" pitchFamily="2" charset="-78"/>
            </a:endParaRPr>
          </a:p>
          <a:p>
            <a:pPr marL="457200" indent="-457200" algn="r" rtl="1">
              <a:buFont typeface="+mj-lt"/>
              <a:buAutoNum type="arabicPeriod"/>
            </a:pPr>
            <a:r>
              <a:rPr lang="ar-SA" sz="2400" b="1" dirty="0" smtClean="0">
                <a:cs typeface="B Nazanin" pitchFamily="2" charset="-78"/>
              </a:rPr>
              <a:t>مصاحبه ها</a:t>
            </a:r>
            <a:endParaRPr lang="en-US" sz="2400" dirty="0" smtClean="0">
              <a:cs typeface="B Nazanin" pitchFamily="2" charset="-78"/>
            </a:endParaRPr>
          </a:p>
          <a:p>
            <a:pPr marL="457200" indent="-457200" algn="r" rtl="1">
              <a:buFont typeface="+mj-lt"/>
              <a:buAutoNum type="arabicPeriod"/>
            </a:pPr>
            <a:r>
              <a:rPr lang="ar-SA" sz="2400" b="1" dirty="0" smtClean="0">
                <a:cs typeface="B Nazanin" pitchFamily="2" charset="-78"/>
              </a:rPr>
              <a:t>داستان گویی</a:t>
            </a:r>
            <a:endParaRPr lang="en-US" sz="2400" dirty="0" smtClean="0">
              <a:cs typeface="B Nazanin" pitchFamily="2" charset="-78"/>
            </a:endParaRPr>
          </a:p>
          <a:p>
            <a:pPr marL="457200" indent="-457200" algn="r" rtl="1">
              <a:buFont typeface="+mj-lt"/>
              <a:buAutoNum type="arabicPeriod"/>
            </a:pPr>
            <a:r>
              <a:rPr lang="ar-SA" sz="2400" b="1" dirty="0" smtClean="0">
                <a:cs typeface="B Nazanin" pitchFamily="2" charset="-78"/>
              </a:rPr>
              <a:t>نامه نگاری</a:t>
            </a:r>
            <a:endParaRPr lang="en-US" sz="2400" dirty="0" smtClean="0">
              <a:cs typeface="B Nazanin" pitchFamily="2" charset="-78"/>
            </a:endParaRPr>
          </a:p>
          <a:p>
            <a:pPr marL="457200" indent="-457200" algn="r" rtl="1">
              <a:buFont typeface="+mj-lt"/>
              <a:buAutoNum type="arabicPeriod"/>
            </a:pPr>
            <a:r>
              <a:rPr lang="ar-SA" sz="2400" b="1" dirty="0" smtClean="0">
                <a:cs typeface="B Nazanin" pitchFamily="2" charset="-78"/>
              </a:rPr>
              <a:t>نوشته</a:t>
            </a:r>
            <a:r>
              <a:rPr lang="en-US" sz="2400" b="1" dirty="0" smtClean="0">
                <a:cs typeface="B Nazanin" pitchFamily="2" charset="-78"/>
              </a:rPr>
              <a:t> </a:t>
            </a:r>
            <a:r>
              <a:rPr lang="ar-SA" sz="2400" b="1" dirty="0" smtClean="0">
                <a:cs typeface="B Nazanin" pitchFamily="2" charset="-78"/>
              </a:rPr>
              <a:t>های خودزیست نگارانه و زیست نگارانه</a:t>
            </a:r>
            <a:endParaRPr lang="en-US" sz="2400" dirty="0" smtClean="0">
              <a:cs typeface="B Nazanin" pitchFamily="2" charset="-78"/>
            </a:endParaRPr>
          </a:p>
          <a:p>
            <a:pPr marL="457200" indent="-457200" algn="r" rtl="1">
              <a:buFont typeface="+mj-lt"/>
              <a:buAutoNum type="arabicPeriod"/>
            </a:pPr>
            <a:r>
              <a:rPr lang="ar-SA" sz="2400" b="1" dirty="0" smtClean="0">
                <a:cs typeface="B Nazanin" pitchFamily="2" charset="-78"/>
              </a:rPr>
              <a:t>منابع دیگر داده</a:t>
            </a:r>
            <a:r>
              <a:rPr lang="en-US" sz="2400" b="1" dirty="0" smtClean="0">
                <a:cs typeface="B Nazanin" pitchFamily="2" charset="-78"/>
              </a:rPr>
              <a:t> </a:t>
            </a:r>
            <a:r>
              <a:rPr lang="ar-SA" sz="2400" b="1" dirty="0" smtClean="0">
                <a:cs typeface="B Nazanin" pitchFamily="2" charset="-78"/>
              </a:rPr>
              <a:t>های روایی </a:t>
            </a:r>
            <a:endParaRPr lang="en-US" sz="2400" dirty="0" smtClean="0">
              <a:cs typeface="B Nazanin" pitchFamily="2" charset="-78"/>
            </a:endParaRPr>
          </a:p>
          <a:p>
            <a:pPr algn="r">
              <a:buNone/>
            </a:pPr>
            <a:endParaRPr lang="en-US" sz="2400" dirty="0">
              <a:cs typeface="B Nazanin" pitchFamily="2" charset="-78"/>
            </a:endParaRPr>
          </a:p>
        </p:txBody>
      </p:sp>
      <p:pic>
        <p:nvPicPr>
          <p:cNvPr id="6" name="Content Placeholder 3" descr="Image-10351.JPG"/>
          <p:cNvPicPr>
            <a:picLocks noChangeAspect="1"/>
          </p:cNvPicPr>
          <p:nvPr/>
        </p:nvPicPr>
        <p:blipFill>
          <a:blip r:embed="rId2" cstate="print"/>
          <a:stretch>
            <a:fillRect/>
          </a:stretch>
        </p:blipFill>
        <p:spPr>
          <a:xfrm>
            <a:off x="6629400" y="1"/>
            <a:ext cx="2514600" cy="2133599"/>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4600" y="304800"/>
            <a:ext cx="6172200" cy="1295400"/>
          </a:xfrm>
        </p:spPr>
        <p:txBody>
          <a:bodyPr>
            <a:normAutofit/>
          </a:bodyPr>
          <a:lstStyle/>
          <a:p>
            <a:pPr rtl="1"/>
            <a:r>
              <a:rPr lang="fa-IR" sz="2800" b="1" dirty="0" smtClean="0">
                <a:latin typeface="2  Nazanin"/>
              </a:rPr>
              <a:t>ویژگی</a:t>
            </a:r>
            <a:r>
              <a:rPr lang="en-US" sz="2800" b="1" dirty="0" smtClean="0">
                <a:latin typeface="2  Nazanin"/>
              </a:rPr>
              <a:t> </a:t>
            </a:r>
            <a:r>
              <a:rPr lang="fa-IR" sz="2800" b="1" dirty="0" smtClean="0">
                <a:latin typeface="2  Nazanin"/>
              </a:rPr>
              <a:t>های کلیدی طرح</a:t>
            </a:r>
            <a:r>
              <a:rPr lang="en-US" sz="2800" b="1" dirty="0" smtClean="0">
                <a:latin typeface="2  Nazanin"/>
              </a:rPr>
              <a:t> </a:t>
            </a:r>
            <a:r>
              <a:rPr lang="fa-IR" sz="2800" b="1" dirty="0" smtClean="0">
                <a:latin typeface="2  Nazanin"/>
              </a:rPr>
              <a:t>های روایی چیست؟</a:t>
            </a:r>
            <a:endParaRPr lang="en-US" sz="2800" dirty="0"/>
          </a:p>
        </p:txBody>
      </p:sp>
      <p:sp>
        <p:nvSpPr>
          <p:cNvPr id="5" name="Content Placeholder 4"/>
          <p:cNvSpPr>
            <a:spLocks noGrp="1"/>
          </p:cNvSpPr>
          <p:nvPr>
            <p:ph idx="1"/>
          </p:nvPr>
        </p:nvSpPr>
        <p:spPr>
          <a:xfrm>
            <a:off x="2667000" y="1600200"/>
            <a:ext cx="6019800" cy="4876800"/>
          </a:xfrm>
        </p:spPr>
        <p:txBody>
          <a:bodyPr>
            <a:normAutofit/>
          </a:bodyPr>
          <a:lstStyle/>
          <a:p>
            <a:pPr algn="r" rtl="1">
              <a:buNone/>
            </a:pPr>
            <a:r>
              <a:rPr lang="fa-IR" sz="2800" dirty="0" smtClean="0">
                <a:cs typeface="B Nazanin" pitchFamily="2" charset="-78"/>
              </a:rPr>
              <a:t>هفت ویژگی اصلی برای پژوهش روایی :</a:t>
            </a:r>
            <a:endParaRPr lang="en-US" sz="2800" dirty="0" smtClean="0">
              <a:cs typeface="B Nazanin" pitchFamily="2" charset="-78"/>
            </a:endParaRPr>
          </a:p>
          <a:p>
            <a:pPr lvl="0" algn="r" rtl="1"/>
            <a:r>
              <a:rPr lang="fa-IR" sz="2800" dirty="0" smtClean="0">
                <a:cs typeface="B Nazanin" pitchFamily="2" charset="-78"/>
              </a:rPr>
              <a:t>تجربیات فردی</a:t>
            </a:r>
            <a:endParaRPr lang="en-US" sz="2800" dirty="0" smtClean="0">
              <a:cs typeface="B Nazanin" pitchFamily="2" charset="-78"/>
            </a:endParaRPr>
          </a:p>
          <a:p>
            <a:pPr lvl="0" algn="r" rtl="1"/>
            <a:r>
              <a:rPr lang="fa-IR" sz="2800" dirty="0" smtClean="0">
                <a:cs typeface="B Nazanin" pitchFamily="2" charset="-78"/>
              </a:rPr>
              <a:t>گاه شماری تجربیات</a:t>
            </a:r>
            <a:endParaRPr lang="en-US" sz="2800" dirty="0" smtClean="0">
              <a:cs typeface="B Nazanin" pitchFamily="2" charset="-78"/>
            </a:endParaRPr>
          </a:p>
          <a:p>
            <a:pPr lvl="0" algn="r" rtl="1"/>
            <a:r>
              <a:rPr lang="fa-IR" sz="2800" dirty="0" smtClean="0">
                <a:cs typeface="B Nazanin" pitchFamily="2" charset="-78"/>
              </a:rPr>
              <a:t>جمع آوری روایات فردی</a:t>
            </a:r>
            <a:endParaRPr lang="en-US" sz="2800" dirty="0" smtClean="0">
              <a:cs typeface="B Nazanin" pitchFamily="2" charset="-78"/>
            </a:endParaRPr>
          </a:p>
          <a:p>
            <a:pPr lvl="0" algn="r" rtl="1"/>
            <a:r>
              <a:rPr lang="fa-IR" sz="2800" dirty="0" smtClean="0">
                <a:cs typeface="B Nazanin" pitchFamily="2" charset="-78"/>
              </a:rPr>
              <a:t>بیان دوباره روایت</a:t>
            </a:r>
            <a:endParaRPr lang="en-US" sz="2800" dirty="0" smtClean="0">
              <a:cs typeface="B Nazanin" pitchFamily="2" charset="-78"/>
            </a:endParaRPr>
          </a:p>
          <a:p>
            <a:pPr lvl="0" algn="r" rtl="1"/>
            <a:r>
              <a:rPr lang="fa-IR" sz="2800" dirty="0" smtClean="0">
                <a:cs typeface="B Nazanin" pitchFamily="2" charset="-78"/>
              </a:rPr>
              <a:t>کدگذاری مضامین</a:t>
            </a:r>
            <a:endParaRPr lang="en-US" sz="2800" dirty="0" smtClean="0">
              <a:cs typeface="B Nazanin" pitchFamily="2" charset="-78"/>
            </a:endParaRPr>
          </a:p>
          <a:p>
            <a:pPr lvl="0" algn="r" rtl="1"/>
            <a:r>
              <a:rPr lang="fa-IR" sz="2800" dirty="0" smtClean="0">
                <a:cs typeface="B Nazanin" pitchFamily="2" charset="-78"/>
              </a:rPr>
              <a:t>موقعیت یا شرایط</a:t>
            </a:r>
            <a:endParaRPr lang="en-US" sz="2800" dirty="0" smtClean="0">
              <a:cs typeface="B Nazanin" pitchFamily="2" charset="-78"/>
            </a:endParaRPr>
          </a:p>
          <a:p>
            <a:pPr lvl="0" algn="r" rtl="1"/>
            <a:r>
              <a:rPr lang="fa-IR" sz="2800" dirty="0" smtClean="0">
                <a:cs typeface="B Nazanin" pitchFamily="2" charset="-78"/>
              </a:rPr>
              <a:t>همکاری با شرکت کنندگان( کرسول، 2012).</a:t>
            </a:r>
            <a:endParaRPr lang="en-US" sz="2800" dirty="0" smtClean="0">
              <a:cs typeface="B Nazanin" pitchFamily="2" charset="-78"/>
            </a:endParaRPr>
          </a:p>
          <a:p>
            <a:pPr algn="r"/>
            <a:endParaRPr lang="en-US" dirty="0">
              <a:cs typeface="B Nazanin" pitchFamily="2" charset="-7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7890" name="Group 2"/>
          <p:cNvGrpSpPr>
            <a:grpSpLocks/>
          </p:cNvGrpSpPr>
          <p:nvPr/>
        </p:nvGrpSpPr>
        <p:grpSpPr bwMode="auto">
          <a:xfrm>
            <a:off x="2895600" y="838200"/>
            <a:ext cx="3048000" cy="5867399"/>
            <a:chOff x="4916" y="1974"/>
            <a:chExt cx="2949" cy="8446"/>
          </a:xfrm>
        </p:grpSpPr>
        <p:sp>
          <p:nvSpPr>
            <p:cNvPr id="37891" name="AutoShape 3"/>
            <p:cNvSpPr>
              <a:spLocks noChangeArrowheads="1"/>
            </p:cNvSpPr>
            <p:nvPr/>
          </p:nvSpPr>
          <p:spPr bwMode="auto">
            <a:xfrm>
              <a:off x="4916" y="1974"/>
              <a:ext cx="2907" cy="753"/>
            </a:xfrm>
            <a:prstGeom prst="roundRect">
              <a:avLst>
                <a:gd name="adj" fmla="val 16667"/>
              </a:avLst>
            </a:prstGeom>
            <a:solidFill>
              <a:srgbClr val="FFFFFF"/>
            </a:solidFill>
            <a:ln w="31750">
              <a:solidFill>
                <a:srgbClr val="C0504D"/>
              </a:solidFill>
              <a:round/>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a-IR" sz="1600" b="1" i="0" u="none" strike="noStrike" cap="none" normalizeH="0" baseline="0" smtClean="0">
                  <a:ln>
                    <a:noFill/>
                  </a:ln>
                  <a:solidFill>
                    <a:schemeClr val="tx1"/>
                  </a:solidFill>
                  <a:effectLst/>
                  <a:latin typeface="Calibri" pitchFamily="34" charset="0"/>
                  <a:ea typeface="Arial" pitchFamily="34" charset="0"/>
                  <a:cs typeface="B Nazanin" pitchFamily="2" charset="-78"/>
                </a:rPr>
                <a:t>پژوهش روایی</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7892" name="AutoShape 4"/>
            <p:cNvSpPr>
              <a:spLocks noChangeArrowheads="1"/>
            </p:cNvSpPr>
            <p:nvPr/>
          </p:nvSpPr>
          <p:spPr bwMode="auto">
            <a:xfrm>
              <a:off x="4989" y="3189"/>
              <a:ext cx="2876" cy="1145"/>
            </a:xfrm>
            <a:prstGeom prst="downArrowCallout">
              <a:avLst>
                <a:gd name="adj1" fmla="val 62795"/>
                <a:gd name="adj2" fmla="val 62795"/>
                <a:gd name="adj3" fmla="val 16667"/>
                <a:gd name="adj4" fmla="val 66667"/>
              </a:avLst>
            </a:prstGeom>
            <a:solidFill>
              <a:srgbClr val="FFFFFF"/>
            </a:solidFill>
            <a:ln w="31750">
              <a:solidFill>
                <a:srgbClr val="4BACC6"/>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fa-IR" sz="1200" b="1" i="0" u="none" strike="noStrike" cap="none" normalizeH="0" baseline="0" dirty="0" smtClean="0">
                  <a:ln>
                    <a:noFill/>
                  </a:ln>
                  <a:solidFill>
                    <a:schemeClr val="tx1"/>
                  </a:solidFill>
                  <a:effectLst/>
                  <a:latin typeface="Times New Roman" pitchFamily="18" charset="0"/>
                  <a:ea typeface="Arial" pitchFamily="34" charset="0"/>
                  <a:cs typeface="B Nazanin" pitchFamily="2" charset="-78"/>
                </a:rPr>
                <a:t>شناسایی پدیده برای کشفی که به مسئله آموزشی توجه میکند</a:t>
              </a:r>
            </a:p>
            <a:p>
              <a:pPr marL="0" marR="0" lvl="0" indent="0" algn="l" defTabSz="914400" rtl="0" eaLnBrk="1" fontAlgn="base" latinLnBrk="0" hangingPunct="1">
                <a:lnSpc>
                  <a:spcPct val="100000"/>
                </a:lnSpc>
                <a:spcBef>
                  <a:spcPct val="0"/>
                </a:spcBef>
                <a:spcAft>
                  <a:spcPts val="1000"/>
                </a:spcAft>
                <a:buClrTx/>
                <a:buSzTx/>
                <a:buFontTx/>
                <a:buNone/>
                <a:tabLst/>
              </a:pPr>
              <a:endParaRPr kumimoji="0" lang="en-US" sz="1100" b="0" i="0" u="none" strike="noStrike" cap="none" normalizeH="0" baseline="0" dirty="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7893" name="AutoShape 5"/>
            <p:cNvSpPr>
              <a:spLocks noChangeArrowheads="1"/>
            </p:cNvSpPr>
            <p:nvPr/>
          </p:nvSpPr>
          <p:spPr bwMode="auto">
            <a:xfrm>
              <a:off x="4989" y="7521"/>
              <a:ext cx="2834" cy="1173"/>
            </a:xfrm>
            <a:prstGeom prst="downArrowCallout">
              <a:avLst>
                <a:gd name="adj1" fmla="val 60401"/>
                <a:gd name="adj2" fmla="val 60401"/>
                <a:gd name="adj3" fmla="val 16667"/>
                <a:gd name="adj4" fmla="val 66667"/>
              </a:avLst>
            </a:prstGeom>
            <a:solidFill>
              <a:srgbClr val="FFFFFF"/>
            </a:solidFill>
            <a:ln w="31750">
              <a:solidFill>
                <a:srgbClr val="4BACC6"/>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a-IR" sz="1200" b="1" i="0" u="none" strike="noStrike" cap="none" normalizeH="0" baseline="0" dirty="0" smtClean="0">
                  <a:ln>
                    <a:noFill/>
                  </a:ln>
                  <a:solidFill>
                    <a:schemeClr val="tx1"/>
                  </a:solidFill>
                  <a:effectLst/>
                  <a:latin typeface="Times New Roman" pitchFamily="18" charset="0"/>
                  <a:ea typeface="Arial" pitchFamily="34" charset="0"/>
                  <a:cs typeface="B Nazanin" pitchFamily="2" charset="-78"/>
                </a:rPr>
                <a:t>همکاری با شرکت کننده- بیان کننده داستان</a:t>
              </a:r>
              <a:endParaRPr kumimoji="0" lang="en-US" sz="1800" b="1" i="0" u="none" strike="noStrike" cap="none" normalizeH="0" baseline="0" dirty="0" smtClean="0">
                <a:ln>
                  <a:noFill/>
                </a:ln>
                <a:solidFill>
                  <a:schemeClr val="tx1"/>
                </a:solidFill>
                <a:effectLst/>
                <a:latin typeface="Arial" pitchFamily="34" charset="0"/>
                <a:cs typeface="Arial" pitchFamily="34" charset="0"/>
              </a:endParaRPr>
            </a:p>
          </p:txBody>
        </p:sp>
        <p:sp>
          <p:nvSpPr>
            <p:cNvPr id="37894" name="AutoShape 6"/>
            <p:cNvSpPr>
              <a:spLocks noChangeArrowheads="1"/>
            </p:cNvSpPr>
            <p:nvPr/>
          </p:nvSpPr>
          <p:spPr bwMode="auto">
            <a:xfrm>
              <a:off x="4989" y="4337"/>
              <a:ext cx="2876" cy="1246"/>
            </a:xfrm>
            <a:prstGeom prst="downArrowCallout">
              <a:avLst>
                <a:gd name="adj1" fmla="val 57705"/>
                <a:gd name="adj2" fmla="val 57705"/>
                <a:gd name="adj3" fmla="val 16667"/>
                <a:gd name="adj4" fmla="val 66667"/>
              </a:avLst>
            </a:prstGeom>
            <a:solidFill>
              <a:srgbClr val="FFFFFF"/>
            </a:solidFill>
            <a:ln w="31750">
              <a:solidFill>
                <a:srgbClr val="4BACC6"/>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a-IR" sz="1200" b="1" i="0" u="none" strike="noStrike" cap="none" normalizeH="0" baseline="0" dirty="0" smtClean="0">
                  <a:ln>
                    <a:noFill/>
                  </a:ln>
                  <a:solidFill>
                    <a:schemeClr val="tx1"/>
                  </a:solidFill>
                  <a:effectLst/>
                  <a:latin typeface="Times New Roman" pitchFamily="18" charset="0"/>
                  <a:ea typeface="Arial" pitchFamily="34" charset="0"/>
                  <a:cs typeface="B Nazanin" pitchFamily="2" charset="-78"/>
                </a:rPr>
                <a:t>انتخاب قاطعانه فرد از کسی که میتوانید در مورد پدیده یاد بگیرید</a:t>
              </a:r>
              <a:endParaRPr kumimoji="0" lang="en-US" sz="1800" b="1" i="0" u="none" strike="noStrike" cap="none" normalizeH="0" baseline="0" dirty="0" smtClean="0">
                <a:ln>
                  <a:noFill/>
                </a:ln>
                <a:solidFill>
                  <a:schemeClr val="tx1"/>
                </a:solidFill>
                <a:effectLst/>
                <a:latin typeface="Arial" pitchFamily="34" charset="0"/>
                <a:cs typeface="Arial" pitchFamily="34" charset="0"/>
              </a:endParaRPr>
            </a:p>
          </p:txBody>
        </p:sp>
        <p:sp>
          <p:nvSpPr>
            <p:cNvPr id="37895" name="AutoShape 7"/>
            <p:cNvSpPr>
              <a:spLocks noChangeArrowheads="1"/>
            </p:cNvSpPr>
            <p:nvPr/>
          </p:nvSpPr>
          <p:spPr bwMode="auto">
            <a:xfrm>
              <a:off x="4989" y="6595"/>
              <a:ext cx="2864" cy="904"/>
            </a:xfrm>
            <a:prstGeom prst="downArrowCallout">
              <a:avLst>
                <a:gd name="adj1" fmla="val 79204"/>
                <a:gd name="adj2" fmla="val 79204"/>
                <a:gd name="adj3" fmla="val 16667"/>
                <a:gd name="adj4" fmla="val 66667"/>
              </a:avLst>
            </a:prstGeom>
            <a:solidFill>
              <a:srgbClr val="FFFFFF"/>
            </a:solidFill>
            <a:ln w="31750">
              <a:solidFill>
                <a:srgbClr val="4BACC6"/>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a-IR" sz="1200" b="1" i="0" u="none" strike="noStrike" cap="none" normalizeH="0" baseline="0" dirty="0" smtClean="0">
                  <a:ln>
                    <a:noFill/>
                  </a:ln>
                  <a:solidFill>
                    <a:schemeClr val="tx1"/>
                  </a:solidFill>
                  <a:effectLst/>
                  <a:latin typeface="Times New Roman" pitchFamily="18" charset="0"/>
                  <a:ea typeface="Arial" pitchFamily="34" charset="0"/>
                  <a:cs typeface="B Nazanin" pitchFamily="2" charset="-78"/>
                </a:rPr>
                <a:t>بیان دوباره یا بازگویی داستان فرد</a:t>
              </a:r>
              <a:endParaRPr kumimoji="0" lang="en-US" sz="1800" b="1" i="0" u="none" strike="noStrike" cap="none" normalizeH="0" baseline="0" dirty="0" smtClean="0">
                <a:ln>
                  <a:noFill/>
                </a:ln>
                <a:solidFill>
                  <a:schemeClr val="tx1"/>
                </a:solidFill>
                <a:effectLst/>
                <a:latin typeface="Arial" pitchFamily="34" charset="0"/>
                <a:cs typeface="Arial" pitchFamily="34" charset="0"/>
              </a:endParaRPr>
            </a:p>
          </p:txBody>
        </p:sp>
        <p:sp>
          <p:nvSpPr>
            <p:cNvPr id="37896" name="AutoShape 8"/>
            <p:cNvSpPr>
              <a:spLocks noChangeArrowheads="1"/>
            </p:cNvSpPr>
            <p:nvPr/>
          </p:nvSpPr>
          <p:spPr bwMode="auto">
            <a:xfrm>
              <a:off x="4989" y="8714"/>
              <a:ext cx="2834" cy="1162"/>
            </a:xfrm>
            <a:prstGeom prst="downArrowCallout">
              <a:avLst>
                <a:gd name="adj1" fmla="val 60972"/>
                <a:gd name="adj2" fmla="val 60972"/>
                <a:gd name="adj3" fmla="val 16667"/>
                <a:gd name="adj4" fmla="val 66667"/>
              </a:avLst>
            </a:prstGeom>
            <a:solidFill>
              <a:srgbClr val="FFFFFF"/>
            </a:solidFill>
            <a:ln w="31750">
              <a:solidFill>
                <a:srgbClr val="4BACC6"/>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fa-IR" sz="1200" b="1" i="0" u="none" strike="noStrike" cap="none" normalizeH="0" baseline="0" dirty="0" smtClean="0">
                  <a:ln>
                    <a:noFill/>
                  </a:ln>
                  <a:solidFill>
                    <a:schemeClr val="tx1"/>
                  </a:solidFill>
                  <a:effectLst/>
                  <a:latin typeface="Times New Roman" pitchFamily="18" charset="0"/>
                  <a:ea typeface="Arial" pitchFamily="34" charset="0"/>
                  <a:cs typeface="B Nazanin" pitchFamily="2" charset="-78"/>
                </a:rPr>
                <a:t>نوشتن داستانی در مورد تجربیات شرکت کننده</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7897" name="Rectangle 9"/>
            <p:cNvSpPr>
              <a:spLocks noChangeArrowheads="1"/>
            </p:cNvSpPr>
            <p:nvPr/>
          </p:nvSpPr>
          <p:spPr bwMode="auto">
            <a:xfrm>
              <a:off x="4989" y="9896"/>
              <a:ext cx="2834" cy="524"/>
            </a:xfrm>
            <a:prstGeom prst="rect">
              <a:avLst/>
            </a:prstGeom>
            <a:solidFill>
              <a:srgbClr val="FFFFFF"/>
            </a:solidFill>
            <a:ln w="31750">
              <a:solidFill>
                <a:srgbClr val="4BACC6"/>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a-IR" sz="1200" b="1" i="0" u="none" strike="noStrike" cap="none" normalizeH="0" baseline="0" dirty="0" smtClean="0">
                  <a:ln>
                    <a:noFill/>
                  </a:ln>
                  <a:solidFill>
                    <a:schemeClr val="tx1"/>
                  </a:solidFill>
                  <a:effectLst/>
                  <a:latin typeface="Times New Roman" pitchFamily="18" charset="0"/>
                  <a:ea typeface="Arial" pitchFamily="34" charset="0"/>
                  <a:cs typeface="B Nazanin" pitchFamily="2" charset="-78"/>
                </a:rPr>
                <a:t>تأیید صحت گزارش</a:t>
              </a:r>
              <a:endParaRPr kumimoji="0" lang="en-US" sz="1800" b="1" i="0" u="none" strike="noStrike" cap="none" normalizeH="0" baseline="0" dirty="0" smtClean="0">
                <a:ln>
                  <a:noFill/>
                </a:ln>
                <a:solidFill>
                  <a:schemeClr val="tx1"/>
                </a:solidFill>
                <a:effectLst/>
                <a:latin typeface="Arial" pitchFamily="34" charset="0"/>
                <a:cs typeface="Arial" pitchFamily="34" charset="0"/>
              </a:endParaRPr>
            </a:p>
          </p:txBody>
        </p:sp>
        <p:sp>
          <p:nvSpPr>
            <p:cNvPr id="37898" name="AutoShape 10"/>
            <p:cNvSpPr>
              <a:spLocks noChangeArrowheads="1"/>
            </p:cNvSpPr>
            <p:nvPr/>
          </p:nvSpPr>
          <p:spPr bwMode="auto">
            <a:xfrm>
              <a:off x="6008" y="2727"/>
              <a:ext cx="793" cy="462"/>
            </a:xfrm>
            <a:prstGeom prst="downArrow">
              <a:avLst>
                <a:gd name="adj1" fmla="val 50000"/>
                <a:gd name="adj2" fmla="val 25000"/>
              </a:avLst>
            </a:prstGeom>
            <a:solidFill>
              <a:srgbClr val="FFFFFF"/>
            </a:solidFill>
            <a:ln w="31750">
              <a:solidFill>
                <a:srgbClr val="4BACC6"/>
              </a:solidFill>
              <a:miter lim="800000"/>
              <a:headEnd/>
              <a:tailEnd/>
            </a:ln>
            <a:effectLst/>
          </p:spPr>
          <p:txBody>
            <a:bodyPr vert="eaVert" wrap="square" lIns="91440" tIns="45720" rIns="91440" bIns="45720" numCol="1" anchor="t" anchorCtr="0" compatLnSpc="1">
              <a:prstTxWarp prst="textNoShape">
                <a:avLst/>
              </a:prstTxWarp>
            </a:bodyPr>
            <a:lstStyle/>
            <a:p>
              <a:endParaRPr lang="en-US"/>
            </a:p>
          </p:txBody>
        </p:sp>
        <p:sp>
          <p:nvSpPr>
            <p:cNvPr id="37899" name="AutoShape 11"/>
            <p:cNvSpPr>
              <a:spLocks noChangeArrowheads="1"/>
            </p:cNvSpPr>
            <p:nvPr/>
          </p:nvSpPr>
          <p:spPr bwMode="auto">
            <a:xfrm>
              <a:off x="4977" y="5613"/>
              <a:ext cx="2876" cy="975"/>
            </a:xfrm>
            <a:prstGeom prst="downArrowCallout">
              <a:avLst>
                <a:gd name="adj1" fmla="val 73744"/>
                <a:gd name="adj2" fmla="val 73744"/>
                <a:gd name="adj3" fmla="val 16667"/>
                <a:gd name="adj4" fmla="val 66667"/>
              </a:avLst>
            </a:prstGeom>
            <a:solidFill>
              <a:srgbClr val="FFFFFF"/>
            </a:solidFill>
            <a:ln w="31750">
              <a:solidFill>
                <a:srgbClr val="4BACC6"/>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a-IR" sz="1200" b="1" i="0" u="none" strike="noStrike" cap="none" normalizeH="0" baseline="0" dirty="0" smtClean="0">
                  <a:ln>
                    <a:noFill/>
                  </a:ln>
                  <a:solidFill>
                    <a:schemeClr val="tx1"/>
                  </a:solidFill>
                  <a:effectLst/>
                  <a:latin typeface="Calibri" pitchFamily="34" charset="0"/>
                  <a:ea typeface="Arial" pitchFamily="34" charset="0"/>
                  <a:cs typeface="B Nazanin" pitchFamily="2" charset="-78"/>
                </a:rPr>
                <a:t>جمع آوری روایت از آن فرد</a:t>
              </a:r>
              <a:endParaRPr kumimoji="0" lang="en-US" sz="1800" b="1" i="0" u="none" strike="noStrike" cap="none" normalizeH="0" baseline="0" dirty="0" smtClean="0">
                <a:ln>
                  <a:noFill/>
                </a:ln>
                <a:solidFill>
                  <a:schemeClr val="tx1"/>
                </a:solidFill>
                <a:effectLst/>
                <a:latin typeface="Arial" pitchFamily="34" charset="0"/>
                <a:cs typeface="Arial" pitchFamily="34" charset="0"/>
              </a:endParaRPr>
            </a:p>
          </p:txBody>
        </p:sp>
      </p:grpSp>
      <p:sp>
        <p:nvSpPr>
          <p:cNvPr id="37900" name="Rectangle 12"/>
          <p:cNvSpPr>
            <a:spLocks noChangeArrowheads="1"/>
          </p:cNvSpPr>
          <p:nvPr/>
        </p:nvSpPr>
        <p:spPr bwMode="auto">
          <a:xfrm>
            <a:off x="4267200" y="193357"/>
            <a:ext cx="47244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fa-IR" sz="2800" b="1" i="0" u="none" strike="noStrike" cap="none" normalizeH="0" baseline="0" dirty="0" smtClean="0">
                <a:ln>
                  <a:noFill/>
                </a:ln>
                <a:solidFill>
                  <a:schemeClr val="tx1"/>
                </a:solidFill>
                <a:effectLst/>
                <a:latin typeface="Times New Roman" pitchFamily="18" charset="0"/>
                <a:ea typeface="2  Nazanin" charset="-78"/>
                <a:cs typeface="B Nazanin" pitchFamily="2" charset="-78"/>
              </a:rPr>
              <a:t>نمودار مراحل اجرای پژوهش روایی</a:t>
            </a:r>
            <a:endParaRPr kumimoji="0" lang="fa-IR" sz="3600" b="0" i="0" u="none" strike="noStrike" cap="none" normalizeH="0" baseline="0" dirty="0" smtClean="0">
              <a:ln>
                <a:noFill/>
              </a:ln>
              <a:solidFill>
                <a:schemeClr val="tx1"/>
              </a:solidFill>
              <a:effectLst/>
              <a:latin typeface="Arial" pitchFamily="34" charset="0"/>
              <a:cs typeface="B Nazanin" pitchFamily="2" charset="-7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447800"/>
            <a:ext cx="8534400" cy="4267200"/>
          </a:xfrm>
        </p:spPr>
        <p:txBody>
          <a:bodyPr>
            <a:noAutofit/>
          </a:bodyPr>
          <a:lstStyle/>
          <a:p>
            <a:pPr algn="r" rtl="1"/>
            <a:r>
              <a:rPr lang="ar-SA" sz="2400" b="1" dirty="0" smtClean="0">
                <a:cs typeface="B Nazanin" pitchFamily="2" charset="-78"/>
              </a:rPr>
              <a:t>تحلیل ساختاری روایت ها</a:t>
            </a:r>
            <a:r>
              <a:rPr lang="ar-SA" sz="2400" b="1" dirty="0" smtClean="0">
                <a:cs typeface="B Nazanin" pitchFamily="2" charset="-78"/>
              </a:rPr>
              <a:t>:</a:t>
            </a:r>
            <a:r>
              <a:rPr lang="fa-IR" sz="2400" b="1" dirty="0" smtClean="0">
                <a:cs typeface="B Nazanin" pitchFamily="2" charset="-78"/>
              </a:rPr>
              <a:t/>
            </a:r>
            <a:br>
              <a:rPr lang="fa-IR" sz="2400" b="1" dirty="0" smtClean="0">
                <a:cs typeface="B Nazanin" pitchFamily="2" charset="-78"/>
              </a:rPr>
            </a:br>
            <a:r>
              <a:rPr lang="en-US" sz="2000" dirty="0" smtClean="0">
                <a:cs typeface="B Nazanin" pitchFamily="2" charset="-78"/>
              </a:rPr>
              <a:t/>
            </a:r>
            <a:br>
              <a:rPr lang="en-US" sz="2000" dirty="0" smtClean="0">
                <a:cs typeface="B Nazanin" pitchFamily="2" charset="-78"/>
              </a:rPr>
            </a:br>
            <a:r>
              <a:rPr lang="ar-SA" sz="2000" b="1" dirty="0" smtClean="0">
                <a:cs typeface="B Nazanin" pitchFamily="2" charset="-78"/>
              </a:rPr>
              <a:t>وان دایک استفاده از چهار قاعده</a:t>
            </a:r>
            <a:r>
              <a:rPr lang="en-US" sz="2000" b="1" dirty="0" smtClean="0">
                <a:cs typeface="B Nazanin" pitchFamily="2" charset="-78"/>
              </a:rPr>
              <a:t> </a:t>
            </a:r>
            <a:r>
              <a:rPr lang="ar-SA" sz="2000" b="1" dirty="0" smtClean="0">
                <a:cs typeface="B Nazanin" pitchFamily="2" charset="-78"/>
              </a:rPr>
              <a:t>ی کلان تقلیلی زیر را پیشنهاد می</a:t>
            </a:r>
            <a:r>
              <a:rPr lang="en-US" sz="2000" b="1" dirty="0" smtClean="0">
                <a:cs typeface="B Nazanin" pitchFamily="2" charset="-78"/>
              </a:rPr>
              <a:t> </a:t>
            </a:r>
            <a:r>
              <a:rPr lang="ar-SA" sz="2000" b="1" dirty="0" smtClean="0">
                <a:cs typeface="B Nazanin" pitchFamily="2" charset="-78"/>
              </a:rPr>
              <a:t>کند</a:t>
            </a:r>
            <a:r>
              <a:rPr lang="ar-SA" sz="2000" b="1" dirty="0" smtClean="0">
                <a:cs typeface="B Nazanin" pitchFamily="2" charset="-78"/>
              </a:rPr>
              <a:t>:</a:t>
            </a:r>
            <a:r>
              <a:rPr lang="fa-IR" sz="2000" b="1" dirty="0" smtClean="0">
                <a:cs typeface="B Nazanin" pitchFamily="2" charset="-78"/>
              </a:rPr>
              <a:t/>
            </a:r>
            <a:br>
              <a:rPr lang="fa-IR" sz="2000" b="1" dirty="0" smtClean="0">
                <a:cs typeface="B Nazanin" pitchFamily="2" charset="-78"/>
              </a:rPr>
            </a:br>
            <a:r>
              <a:rPr lang="en-US" sz="2000" b="1" dirty="0" smtClean="0">
                <a:cs typeface="B Nazanin" pitchFamily="2" charset="-78"/>
              </a:rPr>
              <a:t/>
            </a:r>
            <a:br>
              <a:rPr lang="en-US" sz="2000" b="1" dirty="0" smtClean="0">
                <a:cs typeface="B Nazanin" pitchFamily="2" charset="-78"/>
              </a:rPr>
            </a:br>
            <a:r>
              <a:rPr lang="fa-IR" sz="2000" b="1" dirty="0" smtClean="0">
                <a:solidFill>
                  <a:srgbClr val="FF0000"/>
                </a:solidFill>
                <a:cs typeface="B Nazanin" pitchFamily="2" charset="-78"/>
              </a:rPr>
              <a:t>1) </a:t>
            </a:r>
            <a:r>
              <a:rPr lang="ar-SA" sz="2000" b="1" dirty="0" smtClean="0">
                <a:solidFill>
                  <a:srgbClr val="FF0000"/>
                </a:solidFill>
                <a:cs typeface="B Nazanin" pitchFamily="2" charset="-78"/>
              </a:rPr>
              <a:t>قاعده</a:t>
            </a:r>
            <a:r>
              <a:rPr lang="en-US" sz="2000" b="1" dirty="0" smtClean="0">
                <a:solidFill>
                  <a:srgbClr val="FF0000"/>
                </a:solidFill>
                <a:cs typeface="B Nazanin" pitchFamily="2" charset="-78"/>
              </a:rPr>
              <a:t> </a:t>
            </a:r>
            <a:r>
              <a:rPr lang="ar-SA" sz="2000" b="1" dirty="0" smtClean="0">
                <a:solidFill>
                  <a:srgbClr val="FF0000"/>
                </a:solidFill>
                <a:cs typeface="B Nazanin" pitchFamily="2" charset="-78"/>
              </a:rPr>
              <a:t>ی حذف/ انتخاب</a:t>
            </a:r>
            <a:r>
              <a:rPr lang="fa-IR" sz="2000" b="1" dirty="0" smtClean="0">
                <a:solidFill>
                  <a:srgbClr val="FF0000"/>
                </a:solidFill>
                <a:cs typeface="B Nazanin" pitchFamily="2" charset="-78"/>
              </a:rPr>
              <a:t>:</a:t>
            </a:r>
            <a:r>
              <a:rPr lang="ar-SA" sz="2000" b="1" dirty="0" smtClean="0">
                <a:cs typeface="B Nazanin" pitchFamily="2" charset="-78"/>
              </a:rPr>
              <a:t> یعنی حذف همه</a:t>
            </a:r>
            <a:r>
              <a:rPr lang="en-US" sz="2000" b="1" dirty="0" smtClean="0">
                <a:cs typeface="B Nazanin" pitchFamily="2" charset="-78"/>
              </a:rPr>
              <a:t> </a:t>
            </a:r>
            <a:r>
              <a:rPr lang="ar-SA" sz="2000" b="1" dirty="0" smtClean="0">
                <a:cs typeface="B Nazanin" pitchFamily="2" charset="-78"/>
              </a:rPr>
              <a:t>ی گزاره</a:t>
            </a:r>
            <a:r>
              <a:rPr lang="en-US" sz="2000" b="1" dirty="0" smtClean="0">
                <a:cs typeface="B Nazanin" pitchFamily="2" charset="-78"/>
              </a:rPr>
              <a:t> </a:t>
            </a:r>
            <a:r>
              <a:rPr lang="ar-SA" sz="2000" b="1" dirty="0" smtClean="0">
                <a:cs typeface="B Nazanin" pitchFamily="2" charset="-78"/>
              </a:rPr>
              <a:t>هایی در متن که برای تفسیر گزاره</a:t>
            </a:r>
            <a:r>
              <a:rPr lang="en-US" sz="2000" b="1" dirty="0" smtClean="0">
                <a:cs typeface="B Nazanin" pitchFamily="2" charset="-78"/>
              </a:rPr>
              <a:t> </a:t>
            </a:r>
            <a:r>
              <a:rPr lang="ar-SA" sz="2000" b="1" dirty="0" smtClean="0">
                <a:cs typeface="B Nazanin" pitchFamily="2" charset="-78"/>
              </a:rPr>
              <a:t>های دیگر گفتمان مهم نیستند و بر حقایق دلالت ندارند</a:t>
            </a:r>
            <a:r>
              <a:rPr lang="ar-SA" sz="2000" b="1" dirty="0" smtClean="0">
                <a:cs typeface="B Nazanin" pitchFamily="2" charset="-78"/>
              </a:rPr>
              <a:t>.</a:t>
            </a:r>
            <a:r>
              <a:rPr lang="fa-IR" sz="2000" b="1" dirty="0" smtClean="0">
                <a:cs typeface="B Nazanin" pitchFamily="2" charset="-78"/>
              </a:rPr>
              <a:t/>
            </a:r>
            <a:br>
              <a:rPr lang="fa-IR" sz="2000" b="1" dirty="0" smtClean="0">
                <a:cs typeface="B Nazanin" pitchFamily="2" charset="-78"/>
              </a:rPr>
            </a:br>
            <a:r>
              <a:rPr lang="en-US" sz="2000" b="1" dirty="0" smtClean="0">
                <a:cs typeface="B Nazanin" pitchFamily="2" charset="-78"/>
              </a:rPr>
              <a:t/>
            </a:r>
            <a:br>
              <a:rPr lang="en-US" sz="2000" b="1" dirty="0" smtClean="0">
                <a:cs typeface="B Nazanin" pitchFamily="2" charset="-78"/>
              </a:rPr>
            </a:br>
            <a:r>
              <a:rPr lang="fa-IR" sz="2000" b="1" dirty="0" smtClean="0">
                <a:solidFill>
                  <a:srgbClr val="FF0000"/>
                </a:solidFill>
                <a:cs typeface="B Nazanin" pitchFamily="2" charset="-78"/>
              </a:rPr>
              <a:t>2) </a:t>
            </a:r>
            <a:r>
              <a:rPr lang="ar-SA" sz="2000" b="1" dirty="0" smtClean="0">
                <a:solidFill>
                  <a:srgbClr val="FF0000"/>
                </a:solidFill>
                <a:cs typeface="B Nazanin" pitchFamily="2" charset="-78"/>
              </a:rPr>
              <a:t>حذف شدید</a:t>
            </a:r>
            <a:r>
              <a:rPr lang="fa-IR" sz="2000" b="1" dirty="0" smtClean="0">
                <a:solidFill>
                  <a:srgbClr val="FF0000"/>
                </a:solidFill>
                <a:cs typeface="B Nazanin" pitchFamily="2" charset="-78"/>
              </a:rPr>
              <a:t>:</a:t>
            </a:r>
            <a:r>
              <a:rPr lang="ar-SA" sz="2000" b="1" dirty="0" smtClean="0">
                <a:solidFill>
                  <a:srgbClr val="FF0000"/>
                </a:solidFill>
                <a:cs typeface="B Nazanin" pitchFamily="2" charset="-78"/>
              </a:rPr>
              <a:t> </a:t>
            </a:r>
            <a:r>
              <a:rPr lang="ar-SA" sz="2000" b="1" dirty="0" smtClean="0">
                <a:cs typeface="B Nazanin" pitchFamily="2" charset="-78"/>
              </a:rPr>
              <a:t>که در صورت قوی</a:t>
            </a:r>
            <a:r>
              <a:rPr lang="en-US" sz="2000" b="1" dirty="0" smtClean="0">
                <a:cs typeface="B Nazanin" pitchFamily="2" charset="-78"/>
              </a:rPr>
              <a:t> </a:t>
            </a:r>
            <a:r>
              <a:rPr lang="ar-SA" sz="2000" b="1" dirty="0" smtClean="0">
                <a:cs typeface="B Nazanin" pitchFamily="2" charset="-78"/>
              </a:rPr>
              <a:t>تری از قاعده قبلی است. در این حالت جزییاتی که به لحاظ مکانی مهم هستند اما در سطح کلان</a:t>
            </a:r>
            <a:r>
              <a:rPr lang="en-US" sz="2000" b="1" dirty="0" smtClean="0">
                <a:cs typeface="B Nazanin" pitchFamily="2" charset="-78"/>
              </a:rPr>
              <a:t> </a:t>
            </a:r>
            <a:r>
              <a:rPr lang="ar-SA" sz="2000" b="1" dirty="0" smtClean="0">
                <a:cs typeface="B Nazanin" pitchFamily="2" charset="-78"/>
              </a:rPr>
              <a:t>تر فاقد اهمیت</a:t>
            </a:r>
            <a:r>
              <a:rPr lang="en-US" sz="2000" b="1" dirty="0" smtClean="0">
                <a:cs typeface="B Nazanin" pitchFamily="2" charset="-78"/>
              </a:rPr>
              <a:t> </a:t>
            </a:r>
            <a:r>
              <a:rPr lang="ar-SA" sz="2000" b="1" dirty="0" smtClean="0">
                <a:cs typeface="B Nazanin" pitchFamily="2" charset="-78"/>
              </a:rPr>
              <a:t>اند حذف می</a:t>
            </a:r>
            <a:r>
              <a:rPr lang="en-US" sz="2000" b="1" dirty="0" smtClean="0">
                <a:cs typeface="B Nazanin" pitchFamily="2" charset="-78"/>
              </a:rPr>
              <a:t> </a:t>
            </a:r>
            <a:r>
              <a:rPr lang="ar-SA" sz="2000" b="1" dirty="0" smtClean="0">
                <a:cs typeface="B Nazanin" pitchFamily="2" charset="-78"/>
              </a:rPr>
              <a:t>شوند</a:t>
            </a:r>
            <a:r>
              <a:rPr lang="ar-SA" sz="2000" b="1" dirty="0" smtClean="0">
                <a:cs typeface="B Nazanin" pitchFamily="2" charset="-78"/>
              </a:rPr>
              <a:t>.</a:t>
            </a:r>
            <a:r>
              <a:rPr lang="fa-IR" sz="2000" b="1" dirty="0" smtClean="0">
                <a:cs typeface="B Nazanin" pitchFamily="2" charset="-78"/>
              </a:rPr>
              <a:t/>
            </a:r>
            <a:br>
              <a:rPr lang="fa-IR" sz="2000" b="1" dirty="0" smtClean="0">
                <a:cs typeface="B Nazanin" pitchFamily="2" charset="-78"/>
              </a:rPr>
            </a:br>
            <a:r>
              <a:rPr lang="en-US" sz="2000" b="1" dirty="0" smtClean="0">
                <a:cs typeface="B Nazanin" pitchFamily="2" charset="-78"/>
              </a:rPr>
              <a:t/>
            </a:r>
            <a:br>
              <a:rPr lang="en-US" sz="2000" b="1" dirty="0" smtClean="0">
                <a:cs typeface="B Nazanin" pitchFamily="2" charset="-78"/>
              </a:rPr>
            </a:br>
            <a:r>
              <a:rPr lang="fa-IR" sz="2000" b="1" dirty="0" smtClean="0">
                <a:solidFill>
                  <a:srgbClr val="FF0000"/>
                </a:solidFill>
                <a:cs typeface="B Nazanin" pitchFamily="2" charset="-78"/>
              </a:rPr>
              <a:t>3) </a:t>
            </a:r>
            <a:r>
              <a:rPr lang="ar-SA" sz="2000" b="1" dirty="0" smtClean="0">
                <a:solidFill>
                  <a:srgbClr val="FF0000"/>
                </a:solidFill>
                <a:cs typeface="B Nazanin" pitchFamily="2" charset="-78"/>
              </a:rPr>
              <a:t>تعمیم</a:t>
            </a:r>
            <a:r>
              <a:rPr lang="fa-IR" sz="2000" b="1" dirty="0" smtClean="0">
                <a:solidFill>
                  <a:srgbClr val="FF0000"/>
                </a:solidFill>
                <a:cs typeface="B Nazanin" pitchFamily="2" charset="-78"/>
              </a:rPr>
              <a:t>:</a:t>
            </a:r>
            <a:r>
              <a:rPr lang="ar-SA" sz="2000" b="1" dirty="0" smtClean="0">
                <a:solidFill>
                  <a:srgbClr val="FF0000"/>
                </a:solidFill>
                <a:cs typeface="B Nazanin" pitchFamily="2" charset="-78"/>
              </a:rPr>
              <a:t> </a:t>
            </a:r>
            <a:r>
              <a:rPr lang="ar-SA" sz="2000" b="1" dirty="0" smtClean="0">
                <a:cs typeface="B Nazanin" pitchFamily="2" charset="-78"/>
              </a:rPr>
              <a:t>گزاره</a:t>
            </a:r>
            <a:r>
              <a:rPr lang="en-US" sz="2000" b="1" dirty="0" smtClean="0">
                <a:cs typeface="B Nazanin" pitchFamily="2" charset="-78"/>
              </a:rPr>
              <a:t> </a:t>
            </a:r>
            <a:r>
              <a:rPr lang="ar-SA" sz="2000" b="1" dirty="0" smtClean="0">
                <a:cs typeface="B Nazanin" pitchFamily="2" charset="-78"/>
              </a:rPr>
              <a:t>های غیر مرتبط حذف نمی</a:t>
            </a:r>
            <a:r>
              <a:rPr lang="en-US" sz="2000" b="1" dirty="0" smtClean="0">
                <a:cs typeface="B Nazanin" pitchFamily="2" charset="-78"/>
              </a:rPr>
              <a:t> </a:t>
            </a:r>
            <a:r>
              <a:rPr lang="ar-SA" sz="2000" b="1" dirty="0" smtClean="0">
                <a:cs typeface="B Nazanin" pitchFamily="2" charset="-78"/>
              </a:rPr>
              <a:t>شوند، بلکه با ساختن گزاره</a:t>
            </a:r>
            <a:r>
              <a:rPr lang="en-US" sz="2000" b="1" dirty="0" smtClean="0">
                <a:cs typeface="B Nazanin" pitchFamily="2" charset="-78"/>
              </a:rPr>
              <a:t> </a:t>
            </a:r>
            <a:r>
              <a:rPr lang="ar-SA" sz="2000" b="1" dirty="0" smtClean="0">
                <a:cs typeface="B Nazanin" pitchFamily="2" charset="-78"/>
              </a:rPr>
              <a:t>ای که به لحاظ مفهومی کلی</a:t>
            </a:r>
            <a:r>
              <a:rPr lang="en-US" sz="2000" b="1" dirty="0" smtClean="0">
                <a:cs typeface="B Nazanin" pitchFamily="2" charset="-78"/>
              </a:rPr>
              <a:t> </a:t>
            </a:r>
            <a:r>
              <a:rPr lang="ar-SA" sz="2000" b="1" dirty="0" smtClean="0">
                <a:cs typeface="B Nazanin" pitchFamily="2" charset="-78"/>
              </a:rPr>
              <a:t>تر است، آن را از جزئیات معنا شناختی جملات مربوط منتزع می</a:t>
            </a:r>
            <a:r>
              <a:rPr lang="en-US" sz="2000" b="1" dirty="0" smtClean="0">
                <a:cs typeface="B Nazanin" pitchFamily="2" charset="-78"/>
              </a:rPr>
              <a:t> </a:t>
            </a:r>
            <a:r>
              <a:rPr lang="ar-SA" sz="2000" b="1" dirty="0" smtClean="0">
                <a:cs typeface="B Nazanin" pitchFamily="2" charset="-78"/>
              </a:rPr>
              <a:t>کنیم</a:t>
            </a:r>
            <a:r>
              <a:rPr lang="ar-SA" sz="2000" b="1" dirty="0" smtClean="0">
                <a:cs typeface="B Nazanin" pitchFamily="2" charset="-78"/>
              </a:rPr>
              <a:t>.</a:t>
            </a:r>
            <a:r>
              <a:rPr lang="fa-IR" sz="2000" b="1" dirty="0" smtClean="0">
                <a:cs typeface="B Nazanin" pitchFamily="2" charset="-78"/>
              </a:rPr>
              <a:t/>
            </a:r>
            <a:br>
              <a:rPr lang="fa-IR" sz="2000" b="1" dirty="0" smtClean="0">
                <a:cs typeface="B Nazanin" pitchFamily="2" charset="-78"/>
              </a:rPr>
            </a:br>
            <a:r>
              <a:rPr lang="en-US" sz="2000" b="1" dirty="0" smtClean="0">
                <a:cs typeface="B Nazanin" pitchFamily="2" charset="-78"/>
              </a:rPr>
              <a:t/>
            </a:r>
            <a:br>
              <a:rPr lang="en-US" sz="2000" b="1" dirty="0" smtClean="0">
                <a:cs typeface="B Nazanin" pitchFamily="2" charset="-78"/>
              </a:rPr>
            </a:br>
            <a:r>
              <a:rPr lang="fa-IR" sz="2000" b="1" dirty="0" smtClean="0">
                <a:solidFill>
                  <a:srgbClr val="FF0000"/>
                </a:solidFill>
                <a:cs typeface="B Nazanin" pitchFamily="2" charset="-78"/>
              </a:rPr>
              <a:t>4) </a:t>
            </a:r>
            <a:r>
              <a:rPr lang="ar-SA" sz="2000" b="1" dirty="0" smtClean="0">
                <a:solidFill>
                  <a:srgbClr val="FF0000"/>
                </a:solidFill>
                <a:cs typeface="B Nazanin" pitchFamily="2" charset="-78"/>
              </a:rPr>
              <a:t>ساختن</a:t>
            </a:r>
            <a:r>
              <a:rPr lang="fa-IR" sz="2000" b="1" dirty="0" smtClean="0">
                <a:solidFill>
                  <a:srgbClr val="FF0000"/>
                </a:solidFill>
                <a:cs typeface="B Nazanin" pitchFamily="2" charset="-78"/>
              </a:rPr>
              <a:t>:</a:t>
            </a:r>
            <a:r>
              <a:rPr lang="ar-SA" sz="2000" b="1" dirty="0" smtClean="0">
                <a:solidFill>
                  <a:srgbClr val="FF0000"/>
                </a:solidFill>
                <a:cs typeface="B Nazanin" pitchFamily="2" charset="-78"/>
              </a:rPr>
              <a:t> </a:t>
            </a:r>
            <a:r>
              <a:rPr lang="ar-SA" sz="2000" b="1" dirty="0" smtClean="0">
                <a:cs typeface="B Nazanin" pitchFamily="2" charset="-78"/>
              </a:rPr>
              <a:t>در این حالت با جانشین ساختن گزاره</a:t>
            </a:r>
            <a:r>
              <a:rPr lang="en-US" sz="2000" b="1" dirty="0" smtClean="0">
                <a:cs typeface="B Nazanin" pitchFamily="2" charset="-78"/>
              </a:rPr>
              <a:t> </a:t>
            </a:r>
            <a:r>
              <a:rPr lang="ar-SA" sz="2000" b="1" dirty="0" smtClean="0">
                <a:cs typeface="B Nazanin" pitchFamily="2" charset="-78"/>
              </a:rPr>
              <a:t>ها در یک توالی مشترک، آن</a:t>
            </a:r>
            <a:r>
              <a:rPr lang="en-US" sz="2000" b="1" dirty="0" smtClean="0">
                <a:cs typeface="B Nazanin" pitchFamily="2" charset="-78"/>
              </a:rPr>
              <a:t> </a:t>
            </a:r>
            <a:r>
              <a:rPr lang="ar-SA" sz="2000" b="1" dirty="0" smtClean="0">
                <a:cs typeface="B Nazanin" pitchFamily="2" charset="-78"/>
              </a:rPr>
              <a:t>ها را با یکدیگر در نظر می</a:t>
            </a:r>
            <a:r>
              <a:rPr lang="en-US" sz="2000" b="1" dirty="0" smtClean="0">
                <a:cs typeface="B Nazanin" pitchFamily="2" charset="-78"/>
              </a:rPr>
              <a:t> </a:t>
            </a:r>
            <a:r>
              <a:rPr lang="ar-SA" sz="2000" b="1" dirty="0" smtClean="0">
                <a:cs typeface="B Nazanin" pitchFamily="2" charset="-78"/>
              </a:rPr>
              <a:t>گیریم. در حقیقت گزاره</a:t>
            </a:r>
            <a:r>
              <a:rPr lang="en-US" sz="2000" b="1" dirty="0" smtClean="0">
                <a:cs typeface="B Nazanin" pitchFamily="2" charset="-78"/>
              </a:rPr>
              <a:t> </a:t>
            </a:r>
            <a:r>
              <a:rPr lang="ar-SA" sz="2000" b="1" dirty="0" smtClean="0">
                <a:cs typeface="B Nazanin" pitchFamily="2" charset="-78"/>
              </a:rPr>
              <a:t>هایی را می</a:t>
            </a:r>
            <a:r>
              <a:rPr lang="en-US" sz="2000" b="1" dirty="0" smtClean="0">
                <a:cs typeface="B Nazanin" pitchFamily="2" charset="-78"/>
              </a:rPr>
              <a:t> </a:t>
            </a:r>
            <a:r>
              <a:rPr lang="ar-SA" sz="2000" b="1" dirty="0" smtClean="0">
                <a:cs typeface="B Nazanin" pitchFamily="2" charset="-78"/>
              </a:rPr>
              <a:t>سازیم که بر حقیقت کل دلالت دارند</a:t>
            </a:r>
            <a:r>
              <a:rPr lang="ar-SA" sz="2000" b="1" dirty="0" smtClean="0">
                <a:cs typeface="B Nazanin" pitchFamily="2" charset="-78"/>
              </a:rPr>
              <a:t>.</a:t>
            </a:r>
            <a:r>
              <a:rPr lang="fa-IR" sz="2000" b="1" dirty="0" smtClean="0">
                <a:cs typeface="B Nazanin" pitchFamily="2" charset="-78"/>
              </a:rPr>
              <a:t/>
            </a:r>
            <a:br>
              <a:rPr lang="fa-IR" sz="2000" b="1" dirty="0" smtClean="0">
                <a:cs typeface="B Nazanin" pitchFamily="2" charset="-78"/>
              </a:rPr>
            </a:br>
            <a:r>
              <a:rPr lang="en-US" sz="2000" b="1" dirty="0" smtClean="0">
                <a:cs typeface="B Nazanin" pitchFamily="2" charset="-78"/>
              </a:rPr>
              <a:t/>
            </a:r>
            <a:br>
              <a:rPr lang="en-US" sz="2000" b="1" dirty="0" smtClean="0">
                <a:cs typeface="B Nazanin" pitchFamily="2" charset="-78"/>
              </a:rPr>
            </a:br>
            <a:r>
              <a:rPr lang="fa-IR" sz="2000" b="1" dirty="0" smtClean="0">
                <a:solidFill>
                  <a:srgbClr val="FF0000"/>
                </a:solidFill>
                <a:cs typeface="B Nazanin" pitchFamily="2" charset="-78"/>
              </a:rPr>
              <a:t>5) </a:t>
            </a:r>
            <a:r>
              <a:rPr lang="ar-SA" sz="2000" b="1" dirty="0" smtClean="0">
                <a:solidFill>
                  <a:srgbClr val="FF0000"/>
                </a:solidFill>
                <a:cs typeface="B Nazanin" pitchFamily="2" charset="-78"/>
              </a:rPr>
              <a:t>قاعده صفر</a:t>
            </a:r>
            <a:r>
              <a:rPr lang="fa-IR" sz="2000" b="1" dirty="0" smtClean="0">
                <a:solidFill>
                  <a:srgbClr val="FF0000"/>
                </a:solidFill>
                <a:cs typeface="B Nazanin" pitchFamily="2" charset="-78"/>
              </a:rPr>
              <a:t>: </a:t>
            </a:r>
            <a:r>
              <a:rPr lang="ar-SA" sz="2000" b="1" dirty="0" smtClean="0">
                <a:cs typeface="B Nazanin" pitchFamily="2" charset="-78"/>
              </a:rPr>
              <a:t>در این حالت گزاره ها تغییر نمی</a:t>
            </a:r>
            <a:r>
              <a:rPr lang="en-US" sz="2000" b="1" dirty="0" smtClean="0">
                <a:cs typeface="B Nazanin" pitchFamily="2" charset="-78"/>
              </a:rPr>
              <a:t> </a:t>
            </a:r>
            <a:r>
              <a:rPr lang="ar-SA" sz="2000" b="1" dirty="0" smtClean="0">
                <a:cs typeface="B Nazanin" pitchFamily="2" charset="-78"/>
              </a:rPr>
              <a:t>یابد و مستقیما در سطح کلان پذیرفته می</a:t>
            </a:r>
            <a:r>
              <a:rPr lang="en-US" sz="2000" b="1" dirty="0" smtClean="0">
                <a:cs typeface="B Nazanin" pitchFamily="2" charset="-78"/>
              </a:rPr>
              <a:t> </a:t>
            </a:r>
            <a:r>
              <a:rPr lang="ar-SA" sz="2000" b="1" dirty="0" smtClean="0">
                <a:cs typeface="B Nazanin" pitchFamily="2" charset="-78"/>
              </a:rPr>
              <a:t>شوند</a:t>
            </a:r>
            <a:r>
              <a:rPr lang="fa-IR" sz="2000" b="1" dirty="0" smtClean="0">
                <a:cs typeface="B Nazanin" pitchFamily="2" charset="-78"/>
              </a:rPr>
              <a:t>.</a:t>
            </a:r>
            <a:br>
              <a:rPr lang="fa-IR" sz="2000" b="1" dirty="0" smtClean="0">
                <a:cs typeface="B Nazanin" pitchFamily="2" charset="-78"/>
              </a:rPr>
            </a:br>
            <a:r>
              <a:rPr lang="ar-SA" sz="2000" b="1" dirty="0" smtClean="0">
                <a:cs typeface="B Nazanin" pitchFamily="2" charset="-78"/>
              </a:rPr>
              <a:t>( </a:t>
            </a:r>
            <a:r>
              <a:rPr lang="ar-SA" sz="2000" b="1" dirty="0" smtClean="0">
                <a:cs typeface="B Nazanin" pitchFamily="2" charset="-78"/>
              </a:rPr>
              <a:t>ذکایی، 1387).</a:t>
            </a:r>
            <a:r>
              <a:rPr lang="en-US" sz="2400" dirty="0" smtClean="0">
                <a:cs typeface="B Nazanin" pitchFamily="2" charset="-78"/>
              </a:rPr>
              <a:t/>
            </a:r>
            <a:br>
              <a:rPr lang="en-US" sz="2400" dirty="0" smtClean="0">
                <a:cs typeface="B Nazanin" pitchFamily="2" charset="-78"/>
              </a:rPr>
            </a:br>
            <a:endParaRPr lang="en-US" sz="2400" dirty="0">
              <a:cs typeface="B Nazanin" pitchFamily="2" charset="-7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0" y="1981200"/>
            <a:ext cx="6019800" cy="3810000"/>
          </a:xfrm>
        </p:spPr>
        <p:txBody>
          <a:bodyPr>
            <a:noAutofit/>
          </a:bodyPr>
          <a:lstStyle/>
          <a:p>
            <a:pPr algn="r" rtl="1"/>
            <a:r>
              <a:rPr lang="ar-SA" sz="2800" b="1" dirty="0" smtClean="0">
                <a:cs typeface="B Nazanin" pitchFamily="2" charset="-78"/>
              </a:rPr>
              <a:t>نقد و ارزیابی روش شناختی:</a:t>
            </a:r>
            <a:r>
              <a:rPr lang="en-US" sz="2800" dirty="0" smtClean="0">
                <a:cs typeface="B Nazanin" pitchFamily="2" charset="-78"/>
              </a:rPr>
              <a:t/>
            </a:r>
            <a:br>
              <a:rPr lang="en-US" sz="2800" dirty="0" smtClean="0">
                <a:cs typeface="B Nazanin" pitchFamily="2" charset="-78"/>
              </a:rPr>
            </a:br>
            <a:r>
              <a:rPr lang="ar-SA" sz="2800" b="1" dirty="0" smtClean="0">
                <a:cs typeface="B Nazanin" pitchFamily="2" charset="-78"/>
              </a:rPr>
              <a:t> </a:t>
            </a:r>
            <a:r>
              <a:rPr lang="en-US" sz="2800" dirty="0" smtClean="0">
                <a:cs typeface="B Nazanin" pitchFamily="2" charset="-78"/>
              </a:rPr>
              <a:t/>
            </a:r>
            <a:br>
              <a:rPr lang="en-US" sz="2800" dirty="0" smtClean="0">
                <a:cs typeface="B Nazanin" pitchFamily="2" charset="-78"/>
              </a:rPr>
            </a:br>
            <a:r>
              <a:rPr lang="ar-SA" sz="2400" dirty="0" smtClean="0">
                <a:cs typeface="B Nazanin" pitchFamily="2" charset="-78"/>
              </a:rPr>
              <a:t>مصاحبه</a:t>
            </a:r>
            <a:r>
              <a:rPr lang="en-US" sz="2400" dirty="0" smtClean="0">
                <a:cs typeface="B Nazanin" pitchFamily="2" charset="-78"/>
              </a:rPr>
              <a:t> </a:t>
            </a:r>
            <a:r>
              <a:rPr lang="ar-SA" sz="2400" dirty="0" smtClean="0">
                <a:cs typeface="B Nazanin" pitchFamily="2" charset="-78"/>
              </a:rPr>
              <a:t>های روایتی علیرغم اهمیتی که در بازسازی تجارب راوی و فهم مشترک از آنها دارد و شناخت عمیق ساختار دنیای تجربه </a:t>
            </a:r>
            <a:r>
              <a:rPr lang="ar-SA" sz="2400" dirty="0" smtClean="0">
                <a:cs typeface="B Nazanin" pitchFamily="2" charset="-78"/>
              </a:rPr>
              <a:t>شده</a:t>
            </a:r>
            <a:r>
              <a:rPr lang="fa-IR" sz="2400" dirty="0" smtClean="0">
                <a:cs typeface="B Nazanin" pitchFamily="2" charset="-78"/>
              </a:rPr>
              <a:t> ی </a:t>
            </a:r>
            <a:r>
              <a:rPr lang="ar-SA" sz="2400" dirty="0" smtClean="0">
                <a:cs typeface="B Nazanin" pitchFamily="2" charset="-78"/>
              </a:rPr>
              <a:t>او </a:t>
            </a:r>
            <a:r>
              <a:rPr lang="ar-SA" sz="2400" dirty="0" smtClean="0">
                <a:cs typeface="B Nazanin" pitchFamily="2" charset="-78"/>
              </a:rPr>
              <a:t>فراهم می</a:t>
            </a:r>
            <a:r>
              <a:rPr lang="en-US" sz="2400" dirty="0" smtClean="0">
                <a:cs typeface="B Nazanin" pitchFamily="2" charset="-78"/>
              </a:rPr>
              <a:t> </a:t>
            </a:r>
            <a:r>
              <a:rPr lang="ar-SA" sz="2400" dirty="0" smtClean="0">
                <a:cs typeface="B Nazanin" pitchFamily="2" charset="-78"/>
              </a:rPr>
              <a:t>سازد، محدودیت و انتقاداتی را نیز همراه دارد</a:t>
            </a:r>
            <a:r>
              <a:rPr lang="ar-SA" sz="2400" dirty="0" smtClean="0">
                <a:cs typeface="B Nazanin" pitchFamily="2" charset="-78"/>
              </a:rPr>
              <a:t>.</a:t>
            </a:r>
            <a:r>
              <a:rPr lang="fa-IR" sz="2400" dirty="0" smtClean="0">
                <a:cs typeface="B Nazanin" pitchFamily="2" charset="-78"/>
              </a:rPr>
              <a:t/>
            </a:r>
            <a:br>
              <a:rPr lang="fa-IR" sz="2400" dirty="0" smtClean="0">
                <a:cs typeface="B Nazanin" pitchFamily="2" charset="-78"/>
              </a:rPr>
            </a:br>
            <a:r>
              <a:rPr lang="fa-IR" sz="2400" dirty="0" smtClean="0">
                <a:cs typeface="B Nazanin" pitchFamily="2" charset="-78"/>
              </a:rPr>
              <a:t/>
            </a:r>
            <a:br>
              <a:rPr lang="fa-IR" sz="2400" dirty="0" smtClean="0">
                <a:cs typeface="B Nazanin" pitchFamily="2" charset="-78"/>
              </a:rPr>
            </a:br>
            <a:r>
              <a:rPr lang="ar-SA" sz="2400" dirty="0" smtClean="0">
                <a:cs typeface="B Nazanin" pitchFamily="2" charset="-78"/>
              </a:rPr>
              <a:t> </a:t>
            </a:r>
            <a:r>
              <a:rPr lang="ar-SA" sz="2400" dirty="0" smtClean="0">
                <a:cs typeface="B Nazanin" pitchFamily="2" charset="-78"/>
              </a:rPr>
              <a:t>در سطح روش شناختی تخطی منظم از انتظارات نقشی هم درمورد راوی و هم مصاحبه کننده و نیز رعایت نشدن انتظارات مربوط به وضعیت روایت در زندگی روزمره از جمله ملاحظات جدی وارد شده بر این روش است( فلیک، 1997).</a:t>
            </a:r>
            <a:r>
              <a:rPr lang="en-US" sz="2800" dirty="0" smtClean="0">
                <a:cs typeface="B Nazanin" pitchFamily="2" charset="-78"/>
              </a:rPr>
              <a:t/>
            </a:r>
            <a:br>
              <a:rPr lang="en-US" sz="2800" dirty="0" smtClean="0">
                <a:cs typeface="B Nazanin" pitchFamily="2" charset="-78"/>
              </a:rPr>
            </a:br>
            <a:r>
              <a:rPr lang="en-US" sz="2800" dirty="0" smtClean="0">
                <a:cs typeface="B Nazanin" pitchFamily="2" charset="-78"/>
              </a:rPr>
              <a:t/>
            </a:r>
            <a:br>
              <a:rPr lang="en-US" sz="2800" dirty="0" smtClean="0">
                <a:cs typeface="B Nazanin" pitchFamily="2" charset="-78"/>
              </a:rPr>
            </a:br>
            <a:endParaRPr lang="en-US" sz="2800" dirty="0">
              <a:cs typeface="B Nazanin" pitchFamily="2" charset="-78"/>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9531</TotalTime>
  <Words>461</Words>
  <Application>Microsoft Office PowerPoint</Application>
  <PresentationFormat>On-screen Show (4:3)</PresentationFormat>
  <Paragraphs>65</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به نام خدا</vt:lpstr>
      <vt:lpstr>پژوهش روایتی:    کرسول(2012) معتقد است اصطلاح روایی از فعل « روایت کردن » یا « بیان کردن (مانند داستان) با جزئیات » می آید.   پژوهش روایتی یک راهبرد پژوهشی است که پژوهشگر به کمک آن زندگی افراد را مطالعه می کند و از یک یا چند نفر می خواهد که داستانهای زندگی خود را بیان کنند.   سپس، این اطلاعات توسط پژوهشگر به صورت روایت زمانی بازگویی یا بازسازی می شوند.   در پایان روایت مورد نظر، پژوهشگر دیدگاههای زندگی شرکت کننده را با دیدگاههای زندگی خود در قالب روایت جمعی (مشترک) تلفیق می کند(کلاندینین و کنلی، 2000). </vt:lpstr>
      <vt:lpstr>ویژگیها و اجزای روایت ها : </vt:lpstr>
      <vt:lpstr>انواع طرح های روایی چیست؟ </vt:lpstr>
      <vt:lpstr>ابزارهای گردآوری داده ها: </vt:lpstr>
      <vt:lpstr>ویژگی های کلیدی طرح های روایی چیست؟</vt:lpstr>
      <vt:lpstr>Slide 7</vt:lpstr>
      <vt:lpstr>تحلیل ساختاری روایت ها:  وان دایک استفاده از چهار قاعده ی کلان تقلیلی زیر را پیشنهاد می کند:  1) قاعده ی حذف/ انتخاب: یعنی حذف همه ی گزاره هایی در متن که برای تفسیر گزاره های دیگر گفتمان مهم نیستند و بر حقایق دلالت ندارند.  2) حذف شدید: که در صورت قوی تری از قاعده قبلی است. در این حالت جزییاتی که به لحاظ مکانی مهم هستند اما در سطح کلان تر فاقد اهمیت اند حذف می شوند.  3) تعمیم: گزاره های غیر مرتبط حذف نمی شوند، بلکه با ساختن گزاره ای که به لحاظ مفهومی کلی تر است، آن را از جزئیات معنا شناختی جملات مربوط منتزع می کنیم.  4) ساختن: در این حالت با جانشین ساختن گزاره ها در یک توالی مشترک، آن ها را با یکدیگر در نظر می گیریم. در حقیقت گزاره هایی را می سازیم که بر حقیقت کل دلالت دارند.  5) قاعده صفر: در این حالت گزاره ها تغییر نمی یابد و مستقیما در سطح کلان پذیرفته می شوند. ( ذکایی، 1387). </vt:lpstr>
      <vt:lpstr>نقد و ارزیابی روش شناختی:   مصاحبه های روایتی علیرغم اهمیتی که در بازسازی تجارب راوی و فهم مشترک از آنها دارد و شناخت عمیق ساختار دنیای تجربه شده ی او فراهم می سازد، محدودیت و انتقاداتی را نیز همراه دارد.   در سطح روش شناختی تخطی منظم از انتظارات نقشی هم درمورد راوی و هم مصاحبه کننده و نیز رعایت نشدن انتظارات مربوط به وضعیت روایت در زندگی روزمره از جمله ملاحظات جدی وارد شده بر این روش است( فلیک، 1997).  </vt:lpstr>
      <vt:lpstr>Slide 10</vt:lpstr>
      <vt:lpstr>   فهرست منابع:  آسابرگر، آرتور. ( 1380 ). روايت در فرهنگ عاميانه، رسانه و زندگي روزمره. ترجمة محمدرضا ليراوي. تهران : سروش. برنتز،يوهانس ويلم.( 1382 ). نظرية ادب ي.ترجمة فرزان سجود ي. تهرا ن:آهنگ ديگر. ريكور، پل. ( 1384 ). زمان و حكايت، پيكر بندي زمان در حكايت داستاني. ترجمة مهشيد نونهالي. تهران: گام نو. ذکایی، محمد سعید. (1387). روایت، روایت گری و تحلیل های شرح حال نگارانه. پژوهشنامه علوم انسانی و اجتماعی.  كالر، جاناتان. ( 1382 ). نظرية ادبي. ترجمة فرزانه طاهر ي. چاپ او ل. تهران : نشر مركز.  </vt:lpstr>
      <vt:lpstr>  Dijk, T. (1985) Handbook of discourse analysis, London: Academic. Clandinin, D,J , &amp; Connely, F. M. (2000). Narrative inquery: Experience and story in qualitative research. San Francisco: Jossey- Bass. Creswell,j.w(2012). Educational research: planing,conducting and evaluating quantitive and qualitive research .  4th ed. By pearson education. Fronzosi, R. (1998) Narrative analysis or why( and how) sociologists should be interested in narrative, Annual Review of Sociology, Vol. 24: 517- 554. Griffin, L. (1993) Narrative, event structure analysis and casual interpretation in historical sociology, The American Journal of Sociology, vol. 98: (5): 1094- 1133. Heise, D. (1989) Modeling event structure, J. Math. Social. 14: 139- 169. Labov, W. (1972) Language in the inner city, Philadelphia, Univ. of Pa. Press. Rosenthal, G. and Fischer-Rosenthal, W. (2004) The analysis of narrative biographical interviews, in U. Flik, et al . (eds) A companion to qualitative research, London: Sage. Thompson, E. (1978) The poverty of theory and other essays, London: Merlin. Van Dijk, T. (1988) News on discourse, Hillsdale, NJ: Elbaum. Van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Dell</dc:creator>
  <cp:lastModifiedBy>MRT</cp:lastModifiedBy>
  <cp:revision>123</cp:revision>
  <dcterms:created xsi:type="dcterms:W3CDTF">2013-06-06T10:01:37Z</dcterms:created>
  <dcterms:modified xsi:type="dcterms:W3CDTF">2014-12-05T06:04:36Z</dcterms:modified>
</cp:coreProperties>
</file>