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5" r:id="rId5"/>
    <p:sldId id="270" r:id="rId6"/>
    <p:sldId id="267" r:id="rId7"/>
    <p:sldId id="26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EC31A8-D7B3-4C96-802E-C202C3C0E31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EC31A8-D7B3-4C96-802E-C202C3C0E31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EC31A8-D7B3-4C96-802E-C202C3C0E31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EC31A8-D7B3-4C96-802E-C202C3C0E31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EC31A8-D7B3-4C96-802E-C202C3C0E31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EC31A8-D7B3-4C96-802E-C202C3C0E31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EC31A8-D7B3-4C96-802E-C202C3C0E319}" type="datetimeFigureOut">
              <a:rPr lang="en-US" smtClean="0"/>
              <a:pPr/>
              <a:t>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EC31A8-D7B3-4C96-802E-C202C3C0E319}" type="datetimeFigureOut">
              <a:rPr lang="en-US" smtClean="0"/>
              <a:pPr/>
              <a:t>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C31A8-D7B3-4C96-802E-C202C3C0E319}" type="datetimeFigureOut">
              <a:rPr lang="en-US" smtClean="0"/>
              <a:pPr/>
              <a:t>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C31A8-D7B3-4C96-802E-C202C3C0E31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C31A8-D7B3-4C96-802E-C202C3C0E31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D31743-56D1-46D9-B142-CFFF8C79E1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C31A8-D7B3-4C96-802E-C202C3C0E319}" type="datetimeFigureOut">
              <a:rPr lang="en-US" smtClean="0"/>
              <a:pPr/>
              <a:t>12/5/2014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D31743-56D1-46D9-B142-CFFF8C79E1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descr="Image-97.jpg"/>
          <p:cNvPicPr>
            <a:picLocks noChangeAspect="1"/>
          </p:cNvPicPr>
          <p:nvPr/>
        </p:nvPicPr>
        <p:blipFill>
          <a:blip r:embed="rId2" cstate="print"/>
          <a:stretch>
            <a:fillRect/>
          </a:stretch>
        </p:blipFill>
        <p:spPr>
          <a:xfrm>
            <a:off x="0" y="0"/>
            <a:ext cx="9144000" cy="6858000"/>
          </a:xfrm>
          <a:prstGeom prst="rect">
            <a:avLst/>
          </a:prstGeom>
          <a:solidFill>
            <a:schemeClr val="bg1">
              <a:lumMod val="95000"/>
            </a:schemeClr>
          </a:solidFill>
        </p:spPr>
      </p:pic>
      <p:sp>
        <p:nvSpPr>
          <p:cNvPr id="6" name="Rectangle 5"/>
          <p:cNvSpPr/>
          <p:nvPr/>
        </p:nvSpPr>
        <p:spPr>
          <a:xfrm>
            <a:off x="762000" y="2755880"/>
            <a:ext cx="7543800" cy="3416320"/>
          </a:xfrm>
          <a:prstGeom prst="rect">
            <a:avLst/>
          </a:prstGeom>
          <a:solidFill>
            <a:schemeClr val="bg1"/>
          </a:solidFill>
        </p:spPr>
        <p:txBody>
          <a:bodyPr wrap="square">
            <a:spAutoFit/>
          </a:bodyPr>
          <a:lstStyle/>
          <a:p>
            <a:pPr algn="ctr" rtl="1"/>
            <a:r>
              <a:rPr lang="fa-IR" sz="9600" dirty="0" smtClean="0">
                <a:cs typeface="B Nazanin" pitchFamily="2" charset="-78"/>
              </a:rPr>
              <a:t>پژوهش</a:t>
            </a:r>
            <a:r>
              <a:rPr lang="en-US" sz="9600" dirty="0" smtClean="0">
                <a:cs typeface="B Nazanin" pitchFamily="2" charset="-78"/>
              </a:rPr>
              <a:t> </a:t>
            </a:r>
            <a:r>
              <a:rPr lang="fa-IR" sz="9600" dirty="0" smtClean="0">
                <a:cs typeface="B Nazanin" pitchFamily="2" charset="-78"/>
              </a:rPr>
              <a:t>های روایی</a:t>
            </a:r>
            <a:endParaRPr lang="en-US" sz="9600" dirty="0" smtClean="0">
              <a:cs typeface="B Nazanin" pitchFamily="2" charset="-78"/>
            </a:endParaRPr>
          </a:p>
          <a:p>
            <a:pPr algn="ctr" rtl="1"/>
            <a:r>
              <a:rPr lang="en-US" sz="6000" b="1" dirty="0" smtClean="0">
                <a:cs typeface="+mj-cs"/>
              </a:rPr>
              <a:t>Narrative Research</a:t>
            </a:r>
            <a:endParaRPr lang="en-US" sz="6000" dirty="0" smtClean="0">
              <a:cs typeface="+mj-cs"/>
            </a:endParaRPr>
          </a:p>
          <a:p>
            <a:pPr lvl="0" algn="ctr">
              <a:spcBef>
                <a:spcPct val="0"/>
              </a:spcBef>
              <a:defRPr/>
            </a:pPr>
            <a:endParaRPr lang="en-US" sz="6000" b="1" dirty="0">
              <a:effectLst>
                <a:outerShdw blurRad="38100" dist="38100" dir="2700000" algn="tl">
                  <a:srgbClr val="000000"/>
                </a:outerShdw>
              </a:effectLst>
              <a:latin typeface="BernhardMod BT" pitchFamily="18" charset="0"/>
              <a:cs typeface="+mj-cs"/>
            </a:endParaRPr>
          </a:p>
        </p:txBody>
      </p:sp>
      <p:sp>
        <p:nvSpPr>
          <p:cNvPr id="8" name="Title 1"/>
          <p:cNvSpPr>
            <a:spLocks noGrp="1"/>
          </p:cNvSpPr>
          <p:nvPr>
            <p:ph type="ctrTitle"/>
          </p:nvPr>
        </p:nvSpPr>
        <p:spPr>
          <a:xfrm>
            <a:off x="1524000" y="304800"/>
            <a:ext cx="5638800" cy="1470025"/>
          </a:xfrm>
        </p:spPr>
        <p:txBody>
          <a:bodyPr/>
          <a:lstStyle/>
          <a:p>
            <a:r>
              <a:rPr lang="fa-IR" sz="8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rPr>
              <a:t>به نام خدا</a:t>
            </a:r>
            <a:endParaRPr lang="en-US" sz="8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Grp="1" noChangeArrowheads="1"/>
          </p:cNvSpPr>
          <p:nvPr>
            <p:ph type="title"/>
          </p:nvPr>
        </p:nvSpPr>
        <p:spPr>
          <a:xfrm>
            <a:off x="762000" y="2286000"/>
            <a:ext cx="7620000" cy="2362200"/>
          </a:xfrm>
          <a:prstGeom prst="rect">
            <a:avLst/>
          </a:prstGeom>
        </p:spPr>
        <p:txBody>
          <a:bodyPr vert="horz" lIns="91440" tIns="45720" rIns="91440" bIns="45720" rtlCol="0">
            <a:noAutofit/>
          </a:bodyPr>
          <a:lstStyle/>
          <a:p>
            <a:pPr algn="r" rtl="1"/>
            <a:r>
              <a:rPr lang="fa-IR" sz="2800" b="1" dirty="0" smtClean="0">
                <a:cs typeface="B Nazanin" pitchFamily="2" charset="-78"/>
              </a:rPr>
              <a:t>پژوهش روایتی:</a:t>
            </a:r>
            <a:r>
              <a:rPr lang="en-US" sz="2800" dirty="0" smtClean="0">
                <a:cs typeface="B Nazanin" pitchFamily="2" charset="-78"/>
              </a:rPr>
              <a:t/>
            </a:r>
            <a:br>
              <a:rPr lang="en-US" sz="2800" dirty="0" smtClean="0">
                <a:cs typeface="B Nazanin" pitchFamily="2" charset="-78"/>
              </a:rPr>
            </a:br>
            <a:r>
              <a:rPr lang="fa-IR" sz="2400" dirty="0" smtClean="0">
                <a:cs typeface="B Nazanin" pitchFamily="2" charset="-78"/>
              </a:rPr>
              <a:t> </a:t>
            </a:r>
            <a:r>
              <a:rPr lang="en-US" sz="2000" dirty="0" smtClean="0">
                <a:cs typeface="B Nazanin" pitchFamily="2" charset="-78"/>
              </a:rPr>
              <a:t/>
            </a:r>
            <a:br>
              <a:rPr lang="en-US" sz="2000" dirty="0" smtClean="0">
                <a:cs typeface="B Nazanin" pitchFamily="2" charset="-78"/>
              </a:rPr>
            </a:br>
            <a:r>
              <a:rPr lang="fa-IR" sz="2000" b="1" dirty="0" smtClean="0">
                <a:cs typeface="B Nazanin" pitchFamily="2" charset="-78"/>
              </a:rPr>
              <a:t> کرسول(2012) معتقد است اصطلاح روایی از فعل « روایت کردن » یا « بیان کردن (مانند داستان) با جزئیات » می</a:t>
            </a:r>
            <a:r>
              <a:rPr lang="en-US" sz="2000" b="1" dirty="0" smtClean="0">
                <a:cs typeface="B Nazanin" pitchFamily="2" charset="-78"/>
              </a:rPr>
              <a:t> </a:t>
            </a:r>
            <a:r>
              <a:rPr lang="fa-IR" sz="2000" b="1" dirty="0" smtClean="0">
                <a:cs typeface="B Nazanin" pitchFamily="2" charset="-78"/>
              </a:rPr>
              <a:t>آید. </a:t>
            </a:r>
            <a:br>
              <a:rPr lang="fa-IR" sz="2000" b="1" dirty="0" smtClean="0">
                <a:cs typeface="B Nazanin" pitchFamily="2" charset="-78"/>
              </a:rPr>
            </a:br>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پژوهش روایتی یک راهبرد پژوهشی است که پژوهشگر به کمک آن زندگی افراد را مطالعه می کند و از یک یا چند نفر می خواهد که داستانهای زندگی خود را بیان کنند.</a:t>
            </a:r>
            <a:br>
              <a:rPr lang="fa-IR" sz="2000" b="1" dirty="0" smtClean="0">
                <a:cs typeface="B Nazanin" pitchFamily="2" charset="-78"/>
              </a:rPr>
            </a:br>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 سپس، این اطلاعات توسط پژوهشگر به صورت روایت زمانی بازگویی یا بازسازی می شوند.</a:t>
            </a:r>
            <a:br>
              <a:rPr lang="fa-IR" sz="2000" b="1" dirty="0" smtClean="0">
                <a:cs typeface="B Nazanin" pitchFamily="2" charset="-78"/>
              </a:rPr>
            </a:br>
            <a:r>
              <a:rPr lang="fa-IR" sz="2000" b="1" dirty="0" smtClean="0">
                <a:cs typeface="B Nazanin" pitchFamily="2" charset="-78"/>
              </a:rPr>
              <a:t/>
            </a:r>
            <a:br>
              <a:rPr lang="fa-IR" sz="2000" b="1" dirty="0" smtClean="0">
                <a:cs typeface="B Nazanin" pitchFamily="2" charset="-78"/>
              </a:rPr>
            </a:br>
            <a:r>
              <a:rPr lang="en-US" sz="2800" dirty="0" smtClean="0">
                <a:cs typeface="B Nazanin" pitchFamily="2" charset="-78"/>
              </a:rPr>
              <a:t/>
            </a:r>
            <a:br>
              <a:rPr lang="en-US" sz="2800" dirty="0" smtClean="0">
                <a:cs typeface="B Nazanin" pitchFamily="2" charset="-78"/>
              </a:rPr>
            </a:br>
            <a:endParaRPr kumimoji="0" lang="en-US" sz="2800" b="0" i="0" u="none" strike="noStrike" kern="1200" cap="none" spc="0" normalizeH="0" baseline="0" noProof="0" dirty="0">
              <a:ln>
                <a:noFill/>
              </a:ln>
              <a:solidFill>
                <a:schemeClr val="tx1"/>
              </a:solidFill>
              <a:effectLst/>
              <a:uLnTx/>
              <a:uFillTx/>
              <a:latin typeface="+mn-lt"/>
              <a:ea typeface="+mn-ea"/>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5257800" cy="1143000"/>
          </a:xfrm>
        </p:spPr>
        <p:txBody>
          <a:bodyPr>
            <a:normAutofit fontScale="90000"/>
          </a:bodyPr>
          <a:lstStyle/>
          <a:p>
            <a:r>
              <a:rPr lang="ar-SA" sz="3600" b="1" dirty="0" smtClean="0">
                <a:cs typeface="B Nazanin" pitchFamily="2" charset="-78"/>
              </a:rPr>
              <a:t>ابزارهای گردآوری داده ها:</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
        <p:nvSpPr>
          <p:cNvPr id="5" name="Content Placeholder 4"/>
          <p:cNvSpPr>
            <a:spLocks noGrp="1"/>
          </p:cNvSpPr>
          <p:nvPr>
            <p:ph idx="1"/>
          </p:nvPr>
        </p:nvSpPr>
        <p:spPr>
          <a:xfrm>
            <a:off x="1066800" y="1752600"/>
            <a:ext cx="4876800" cy="3429000"/>
          </a:xfrm>
        </p:spPr>
        <p:txBody>
          <a:bodyPr>
            <a:noAutofit/>
          </a:bodyPr>
          <a:lstStyle/>
          <a:p>
            <a:pPr marL="457200" indent="-457200" algn="r" rtl="1">
              <a:buFont typeface="+mj-lt"/>
              <a:buAutoNum type="arabicPeriod"/>
            </a:pPr>
            <a:r>
              <a:rPr lang="ar-SA" sz="2400" dirty="0" smtClean="0">
                <a:cs typeface="B Nazanin" pitchFamily="2" charset="-78"/>
              </a:rPr>
              <a:t>یادداشتهای میدانی از تجربه های مشترک</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دفترچه یادداشت های روزانه</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مصاحبه ها</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داستان گویی</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نامه نگاری</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نوشته</a:t>
            </a:r>
            <a:r>
              <a:rPr lang="en-US" sz="2400" dirty="0" smtClean="0">
                <a:cs typeface="B Nazanin" pitchFamily="2" charset="-78"/>
              </a:rPr>
              <a:t> </a:t>
            </a:r>
            <a:r>
              <a:rPr lang="ar-SA" sz="2400" dirty="0" smtClean="0">
                <a:cs typeface="B Nazanin" pitchFamily="2" charset="-78"/>
              </a:rPr>
              <a:t>های خودزیست نگارانه و زیست نگارانه</a:t>
            </a:r>
            <a:endParaRPr lang="en-US" sz="2400" dirty="0" smtClean="0">
              <a:cs typeface="B Nazanin" pitchFamily="2" charset="-78"/>
            </a:endParaRPr>
          </a:p>
          <a:p>
            <a:pPr marL="457200" indent="-457200" algn="r" rtl="1">
              <a:buFont typeface="+mj-lt"/>
              <a:buAutoNum type="arabicPeriod"/>
            </a:pPr>
            <a:r>
              <a:rPr lang="ar-SA" sz="2400" dirty="0" smtClean="0">
                <a:cs typeface="B Nazanin" pitchFamily="2" charset="-78"/>
              </a:rPr>
              <a:t>منابع دیگر داده</a:t>
            </a:r>
            <a:r>
              <a:rPr lang="en-US" sz="2400" dirty="0" smtClean="0">
                <a:cs typeface="B Nazanin" pitchFamily="2" charset="-78"/>
              </a:rPr>
              <a:t> </a:t>
            </a:r>
            <a:r>
              <a:rPr lang="ar-SA" sz="2400" dirty="0" smtClean="0">
                <a:cs typeface="B Nazanin" pitchFamily="2" charset="-78"/>
              </a:rPr>
              <a:t>های روایی </a:t>
            </a:r>
            <a:endParaRPr lang="en-US" sz="2400" dirty="0" smtClean="0">
              <a:cs typeface="B Nazanin" pitchFamily="2" charset="-78"/>
            </a:endParaRPr>
          </a:p>
          <a:p>
            <a:pPr algn="r">
              <a:buNone/>
            </a:pPr>
            <a:endParaRPr lang="en-US" sz="2400" dirty="0">
              <a:cs typeface="B Nazanin" pitchFamily="2" charset="-78"/>
            </a:endParaRPr>
          </a:p>
        </p:txBody>
      </p:sp>
      <p:pic>
        <p:nvPicPr>
          <p:cNvPr id="6" name="Content Placeholder 3" descr="Image-10351.JPG"/>
          <p:cNvPicPr>
            <a:picLocks noChangeAspect="1"/>
          </p:cNvPicPr>
          <p:nvPr/>
        </p:nvPicPr>
        <p:blipFill>
          <a:blip r:embed="rId2" cstate="print"/>
          <a:stretch>
            <a:fillRect/>
          </a:stretch>
        </p:blipFill>
        <p:spPr>
          <a:xfrm>
            <a:off x="6629400" y="1"/>
            <a:ext cx="2514600" cy="213359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47800"/>
            <a:ext cx="8534400" cy="4267200"/>
          </a:xfrm>
        </p:spPr>
        <p:txBody>
          <a:bodyPr>
            <a:noAutofit/>
          </a:bodyPr>
          <a:lstStyle/>
          <a:p>
            <a:pPr algn="r" rtl="1"/>
            <a:r>
              <a:rPr lang="ar-SA" sz="2400" b="1" dirty="0" smtClean="0">
                <a:cs typeface="B Nazanin" pitchFamily="2" charset="-78"/>
              </a:rPr>
              <a:t>تحلیل ساختاری روایت ها:</a:t>
            </a:r>
            <a:r>
              <a:rPr lang="fa-IR" sz="2400" b="1" dirty="0" smtClean="0">
                <a:cs typeface="B Nazanin" pitchFamily="2" charset="-78"/>
              </a:rPr>
              <a:t/>
            </a:r>
            <a:br>
              <a:rPr lang="fa-IR" sz="2400" b="1" dirty="0" smtClean="0">
                <a:cs typeface="B Nazanin" pitchFamily="2" charset="-78"/>
              </a:rPr>
            </a:br>
            <a:r>
              <a:rPr lang="en-US" sz="2000" dirty="0" smtClean="0">
                <a:cs typeface="B Nazanin" pitchFamily="2" charset="-78"/>
              </a:rPr>
              <a:t/>
            </a:r>
            <a:br>
              <a:rPr lang="en-US" sz="2000" dirty="0" smtClean="0">
                <a:cs typeface="B Nazanin" pitchFamily="2" charset="-78"/>
              </a:rPr>
            </a:br>
            <a:r>
              <a:rPr lang="ar-SA" sz="2000" b="1" dirty="0" smtClean="0">
                <a:cs typeface="B Nazanin" pitchFamily="2" charset="-78"/>
              </a:rPr>
              <a:t>واندایک استفاده از چهار قاعده</a:t>
            </a:r>
            <a:r>
              <a:rPr lang="en-US" sz="2000" b="1" dirty="0" smtClean="0">
                <a:cs typeface="B Nazanin" pitchFamily="2" charset="-78"/>
              </a:rPr>
              <a:t> </a:t>
            </a:r>
            <a:r>
              <a:rPr lang="ar-SA" sz="2000" b="1" dirty="0" smtClean="0">
                <a:cs typeface="B Nazanin" pitchFamily="2" charset="-78"/>
              </a:rPr>
              <a:t>ی کلان ت</a:t>
            </a:r>
            <a:r>
              <a:rPr lang="fa-IR" sz="2000" b="1" dirty="0" smtClean="0">
                <a:cs typeface="B Nazanin" pitchFamily="2" charset="-78"/>
              </a:rPr>
              <a:t>ح</a:t>
            </a:r>
            <a:r>
              <a:rPr lang="ar-SA" sz="2000" b="1" dirty="0" smtClean="0">
                <a:cs typeface="B Nazanin" pitchFamily="2" charset="-78"/>
              </a:rPr>
              <a:t>لیلی زیر را پیشنهاد می</a:t>
            </a:r>
            <a:r>
              <a:rPr lang="en-US" sz="2000" b="1" dirty="0" smtClean="0">
                <a:cs typeface="B Nazanin" pitchFamily="2" charset="-78"/>
              </a:rPr>
              <a:t> </a:t>
            </a:r>
            <a:r>
              <a:rPr lang="ar-SA" sz="2000" b="1" dirty="0" smtClean="0">
                <a:cs typeface="B Nazanin" pitchFamily="2" charset="-78"/>
              </a:rPr>
              <a:t>کند:</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1) </a:t>
            </a:r>
            <a:r>
              <a:rPr lang="ar-SA" sz="2000" b="1" dirty="0" smtClean="0">
                <a:solidFill>
                  <a:srgbClr val="FF0000"/>
                </a:solidFill>
                <a:cs typeface="B Nazanin" pitchFamily="2" charset="-78"/>
              </a:rPr>
              <a:t>قاعده</a:t>
            </a:r>
            <a:r>
              <a:rPr lang="en-US" sz="2000" b="1" dirty="0" smtClean="0">
                <a:solidFill>
                  <a:srgbClr val="FF0000"/>
                </a:solidFill>
                <a:cs typeface="B Nazanin" pitchFamily="2" charset="-78"/>
              </a:rPr>
              <a:t> </a:t>
            </a:r>
            <a:r>
              <a:rPr lang="ar-SA" sz="2000" b="1" dirty="0" smtClean="0">
                <a:solidFill>
                  <a:srgbClr val="FF0000"/>
                </a:solidFill>
                <a:cs typeface="B Nazanin" pitchFamily="2" charset="-78"/>
              </a:rPr>
              <a:t>ی حذف/ انتخاب</a:t>
            </a:r>
            <a:r>
              <a:rPr lang="fa-IR" sz="2000" b="1" dirty="0" smtClean="0">
                <a:solidFill>
                  <a:srgbClr val="FF0000"/>
                </a:solidFill>
                <a:cs typeface="B Nazanin" pitchFamily="2" charset="-78"/>
              </a:rPr>
              <a:t>:</a:t>
            </a:r>
            <a:r>
              <a:rPr lang="ar-SA" sz="2000" b="1" dirty="0" smtClean="0">
                <a:cs typeface="B Nazanin" pitchFamily="2" charset="-78"/>
              </a:rPr>
              <a:t> یعنی حذف همه</a:t>
            </a:r>
            <a:r>
              <a:rPr lang="en-US" sz="2000" b="1" dirty="0" smtClean="0">
                <a:cs typeface="B Nazanin" pitchFamily="2" charset="-78"/>
              </a:rPr>
              <a:t> </a:t>
            </a:r>
            <a:r>
              <a:rPr lang="ar-SA" sz="2000" b="1" dirty="0" smtClean="0">
                <a:cs typeface="B Nazanin" pitchFamily="2" charset="-78"/>
              </a:rPr>
              <a:t>ی گزاره</a:t>
            </a:r>
            <a:r>
              <a:rPr lang="en-US" sz="2000" b="1" dirty="0" smtClean="0">
                <a:cs typeface="B Nazanin" pitchFamily="2" charset="-78"/>
              </a:rPr>
              <a:t> </a:t>
            </a:r>
            <a:r>
              <a:rPr lang="ar-SA" sz="2000" b="1" dirty="0" smtClean="0">
                <a:cs typeface="B Nazanin" pitchFamily="2" charset="-78"/>
              </a:rPr>
              <a:t>هایی در متن که برای تفسیر گزاره</a:t>
            </a:r>
            <a:r>
              <a:rPr lang="en-US" sz="2000" b="1" dirty="0" smtClean="0">
                <a:cs typeface="B Nazanin" pitchFamily="2" charset="-78"/>
              </a:rPr>
              <a:t> </a:t>
            </a:r>
            <a:r>
              <a:rPr lang="ar-SA" sz="2000" b="1" dirty="0" smtClean="0">
                <a:cs typeface="B Nazanin" pitchFamily="2" charset="-78"/>
              </a:rPr>
              <a:t>های دیگر گفتمان مهم نیستند و بر حقایق دلالت ندارند.</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2) </a:t>
            </a:r>
            <a:r>
              <a:rPr lang="ar-SA" sz="2000" b="1" dirty="0" smtClean="0">
                <a:solidFill>
                  <a:srgbClr val="FF0000"/>
                </a:solidFill>
                <a:cs typeface="B Nazanin" pitchFamily="2" charset="-78"/>
              </a:rPr>
              <a:t>حذف شدید</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که در صورت قوی</a:t>
            </a:r>
            <a:r>
              <a:rPr lang="en-US" sz="2000" b="1" dirty="0" smtClean="0">
                <a:cs typeface="B Nazanin" pitchFamily="2" charset="-78"/>
              </a:rPr>
              <a:t> </a:t>
            </a:r>
            <a:r>
              <a:rPr lang="ar-SA" sz="2000" b="1" dirty="0" smtClean="0">
                <a:cs typeface="B Nazanin" pitchFamily="2" charset="-78"/>
              </a:rPr>
              <a:t>تری از قاعده قبلی است. در این حالت جزییاتی که به لحاظ مکانی مهم هستند اما در سطح کلان</a:t>
            </a:r>
            <a:r>
              <a:rPr lang="en-US" sz="2000" b="1" dirty="0" smtClean="0">
                <a:cs typeface="B Nazanin" pitchFamily="2" charset="-78"/>
              </a:rPr>
              <a:t> </a:t>
            </a:r>
            <a:r>
              <a:rPr lang="ar-SA" sz="2000" b="1" dirty="0" smtClean="0">
                <a:cs typeface="B Nazanin" pitchFamily="2" charset="-78"/>
              </a:rPr>
              <a:t>تر فاقد اهمیت</a:t>
            </a:r>
            <a:r>
              <a:rPr lang="en-US" sz="2000" b="1" dirty="0" smtClean="0">
                <a:cs typeface="B Nazanin" pitchFamily="2" charset="-78"/>
              </a:rPr>
              <a:t> </a:t>
            </a:r>
            <a:r>
              <a:rPr lang="ar-SA" sz="2000" b="1" dirty="0" smtClean="0">
                <a:cs typeface="B Nazanin" pitchFamily="2" charset="-78"/>
              </a:rPr>
              <a:t>اند حذف می</a:t>
            </a:r>
            <a:r>
              <a:rPr lang="en-US" sz="2000" b="1" dirty="0" smtClean="0">
                <a:cs typeface="B Nazanin" pitchFamily="2" charset="-78"/>
              </a:rPr>
              <a:t> </a:t>
            </a:r>
            <a:r>
              <a:rPr lang="ar-SA" sz="2000" b="1" dirty="0" smtClean="0">
                <a:cs typeface="B Nazanin" pitchFamily="2" charset="-78"/>
              </a:rPr>
              <a:t>شوند.</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3) </a:t>
            </a:r>
            <a:r>
              <a:rPr lang="ar-SA" sz="2000" b="1" dirty="0" smtClean="0">
                <a:solidFill>
                  <a:srgbClr val="FF0000"/>
                </a:solidFill>
                <a:cs typeface="B Nazanin" pitchFamily="2" charset="-78"/>
              </a:rPr>
              <a:t>تعمیم</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گزاره</a:t>
            </a:r>
            <a:r>
              <a:rPr lang="en-US" sz="2000" b="1" dirty="0" smtClean="0">
                <a:cs typeface="B Nazanin" pitchFamily="2" charset="-78"/>
              </a:rPr>
              <a:t> </a:t>
            </a:r>
            <a:r>
              <a:rPr lang="ar-SA" sz="2000" b="1" dirty="0" smtClean="0">
                <a:cs typeface="B Nazanin" pitchFamily="2" charset="-78"/>
              </a:rPr>
              <a:t>های غیر مرتبط حذف نمی</a:t>
            </a:r>
            <a:r>
              <a:rPr lang="en-US" sz="2000" b="1" dirty="0" smtClean="0">
                <a:cs typeface="B Nazanin" pitchFamily="2" charset="-78"/>
              </a:rPr>
              <a:t> </a:t>
            </a:r>
            <a:r>
              <a:rPr lang="ar-SA" sz="2000" b="1" dirty="0" smtClean="0">
                <a:cs typeface="B Nazanin" pitchFamily="2" charset="-78"/>
              </a:rPr>
              <a:t>شوند، بلکه با ساختن گزاره</a:t>
            </a:r>
            <a:r>
              <a:rPr lang="en-US" sz="2000" b="1" dirty="0" smtClean="0">
                <a:cs typeface="B Nazanin" pitchFamily="2" charset="-78"/>
              </a:rPr>
              <a:t> </a:t>
            </a:r>
            <a:r>
              <a:rPr lang="ar-SA" sz="2000" b="1" dirty="0" smtClean="0">
                <a:cs typeface="B Nazanin" pitchFamily="2" charset="-78"/>
              </a:rPr>
              <a:t>ای که به لحاظ مفهومی کلی</a:t>
            </a:r>
            <a:r>
              <a:rPr lang="en-US" sz="2000" b="1" dirty="0" smtClean="0">
                <a:cs typeface="B Nazanin" pitchFamily="2" charset="-78"/>
              </a:rPr>
              <a:t> </a:t>
            </a:r>
            <a:r>
              <a:rPr lang="ar-SA" sz="2000" b="1" dirty="0" smtClean="0">
                <a:cs typeface="B Nazanin" pitchFamily="2" charset="-78"/>
              </a:rPr>
              <a:t>تر است، آن را از جزئیات معنا شناختی جملات مربوط منتزع می</a:t>
            </a:r>
            <a:r>
              <a:rPr lang="en-US" sz="2000" b="1" dirty="0" smtClean="0">
                <a:cs typeface="B Nazanin" pitchFamily="2" charset="-78"/>
              </a:rPr>
              <a:t> </a:t>
            </a:r>
            <a:r>
              <a:rPr lang="ar-SA" sz="2000" b="1" dirty="0" smtClean="0">
                <a:cs typeface="B Nazanin" pitchFamily="2" charset="-78"/>
              </a:rPr>
              <a:t>کنیم.</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4) </a:t>
            </a:r>
            <a:r>
              <a:rPr lang="ar-SA" sz="2000" b="1" dirty="0" smtClean="0">
                <a:solidFill>
                  <a:srgbClr val="FF0000"/>
                </a:solidFill>
                <a:cs typeface="B Nazanin" pitchFamily="2" charset="-78"/>
              </a:rPr>
              <a:t>ساختن</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در این حالت با جانشین ساختن گزاره</a:t>
            </a:r>
            <a:r>
              <a:rPr lang="en-US" sz="2000" b="1" dirty="0" smtClean="0">
                <a:cs typeface="B Nazanin" pitchFamily="2" charset="-78"/>
              </a:rPr>
              <a:t> </a:t>
            </a:r>
            <a:r>
              <a:rPr lang="ar-SA" sz="2000" b="1" dirty="0" smtClean="0">
                <a:cs typeface="B Nazanin" pitchFamily="2" charset="-78"/>
              </a:rPr>
              <a:t>ها در یک توالی مشترک، آن</a:t>
            </a:r>
            <a:r>
              <a:rPr lang="en-US" sz="2000" b="1" dirty="0" smtClean="0">
                <a:cs typeface="B Nazanin" pitchFamily="2" charset="-78"/>
              </a:rPr>
              <a:t> </a:t>
            </a:r>
            <a:r>
              <a:rPr lang="ar-SA" sz="2000" b="1" dirty="0" smtClean="0">
                <a:cs typeface="B Nazanin" pitchFamily="2" charset="-78"/>
              </a:rPr>
              <a:t>ها را با یکدیگر در نظر می</a:t>
            </a:r>
            <a:r>
              <a:rPr lang="en-US" sz="2000" b="1" dirty="0" smtClean="0">
                <a:cs typeface="B Nazanin" pitchFamily="2" charset="-78"/>
              </a:rPr>
              <a:t> </a:t>
            </a:r>
            <a:r>
              <a:rPr lang="ar-SA" sz="2000" b="1" dirty="0" smtClean="0">
                <a:cs typeface="B Nazanin" pitchFamily="2" charset="-78"/>
              </a:rPr>
              <a:t>گیریم. در حقیقت گزاره</a:t>
            </a:r>
            <a:r>
              <a:rPr lang="en-US" sz="2000" b="1" dirty="0" smtClean="0">
                <a:cs typeface="B Nazanin" pitchFamily="2" charset="-78"/>
              </a:rPr>
              <a:t> </a:t>
            </a:r>
            <a:r>
              <a:rPr lang="ar-SA" sz="2000" b="1" dirty="0" smtClean="0">
                <a:cs typeface="B Nazanin" pitchFamily="2" charset="-78"/>
              </a:rPr>
              <a:t>هایی را می</a:t>
            </a:r>
            <a:r>
              <a:rPr lang="en-US" sz="2000" b="1" dirty="0" smtClean="0">
                <a:cs typeface="B Nazanin" pitchFamily="2" charset="-78"/>
              </a:rPr>
              <a:t> </a:t>
            </a:r>
            <a:r>
              <a:rPr lang="ar-SA" sz="2000" b="1" dirty="0" smtClean="0">
                <a:cs typeface="B Nazanin" pitchFamily="2" charset="-78"/>
              </a:rPr>
              <a:t>سازیم که بر حقیقت کل دلالت دارند.</a:t>
            </a:r>
            <a:r>
              <a:rPr lang="fa-IR" sz="2000" b="1" dirty="0" smtClean="0">
                <a:cs typeface="B Nazanin" pitchFamily="2" charset="-78"/>
              </a:rPr>
              <a:t>(مضمون مطالب را می گوییم)</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5) </a:t>
            </a:r>
            <a:r>
              <a:rPr lang="ar-SA" sz="2000" b="1" dirty="0" smtClean="0">
                <a:solidFill>
                  <a:srgbClr val="FF0000"/>
                </a:solidFill>
                <a:cs typeface="B Nazanin" pitchFamily="2" charset="-78"/>
              </a:rPr>
              <a:t>قاعده صفر</a:t>
            </a:r>
            <a:r>
              <a:rPr lang="fa-IR" sz="2000" b="1" dirty="0" smtClean="0">
                <a:solidFill>
                  <a:srgbClr val="FF0000"/>
                </a:solidFill>
                <a:cs typeface="B Nazanin" pitchFamily="2" charset="-78"/>
              </a:rPr>
              <a:t>: </a:t>
            </a:r>
            <a:r>
              <a:rPr lang="ar-SA" sz="2000" b="1" dirty="0" smtClean="0">
                <a:cs typeface="B Nazanin" pitchFamily="2" charset="-78"/>
              </a:rPr>
              <a:t>در این حالت گزاره ها تغییر نمی</a:t>
            </a:r>
            <a:r>
              <a:rPr lang="en-US" sz="2000" b="1" dirty="0" smtClean="0">
                <a:cs typeface="B Nazanin" pitchFamily="2" charset="-78"/>
              </a:rPr>
              <a:t> </a:t>
            </a:r>
            <a:r>
              <a:rPr lang="ar-SA" sz="2000" b="1" dirty="0" smtClean="0">
                <a:cs typeface="B Nazanin" pitchFamily="2" charset="-78"/>
              </a:rPr>
              <a:t>یابد و مستقیما در سطح کلان پذیرفته می</a:t>
            </a:r>
            <a:r>
              <a:rPr lang="en-US" sz="2000" b="1" dirty="0" smtClean="0">
                <a:cs typeface="B Nazanin" pitchFamily="2" charset="-78"/>
              </a:rPr>
              <a:t> </a:t>
            </a:r>
            <a:r>
              <a:rPr lang="ar-SA" sz="2000" b="1" dirty="0" smtClean="0">
                <a:cs typeface="B Nazanin" pitchFamily="2" charset="-78"/>
              </a:rPr>
              <a:t>شوند</a:t>
            </a:r>
            <a:r>
              <a:rPr lang="fa-IR" sz="2000" b="1" dirty="0" smtClean="0">
                <a:cs typeface="B Nazanin" pitchFamily="2" charset="-78"/>
              </a:rPr>
              <a:t>.</a:t>
            </a:r>
            <a:br>
              <a:rPr lang="fa-IR" sz="2000" b="1" dirty="0" smtClean="0">
                <a:cs typeface="B Nazanin" pitchFamily="2" charset="-78"/>
              </a:rPr>
            </a:br>
            <a:r>
              <a:rPr lang="ar-SA" sz="2000" b="1" dirty="0" smtClean="0">
                <a:cs typeface="B Nazanin" pitchFamily="2" charset="-78"/>
              </a:rPr>
              <a:t>( ذکایی، 1387).</a:t>
            </a:r>
            <a:r>
              <a:rPr lang="en-US" sz="2400" dirty="0" smtClean="0">
                <a:cs typeface="B Nazanin" pitchFamily="2" charset="-78"/>
              </a:rPr>
              <a:t/>
            </a:r>
            <a:br>
              <a:rPr lang="en-US" sz="2400" dirty="0" smtClean="0">
                <a:cs typeface="B Nazanin" pitchFamily="2" charset="-78"/>
              </a:rPr>
            </a:br>
            <a:endParaRPr lang="en-US" sz="2400" dirty="0">
              <a:cs typeface="B Nazanin"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197493"/>
          </a:xfrm>
        </p:spPr>
        <p:txBody>
          <a:bodyPr>
            <a:normAutofit/>
          </a:bodyPr>
          <a:lstStyle/>
          <a:p>
            <a:pPr algn="r" rtl="1"/>
            <a:r>
              <a:rPr lang="fa-IR" sz="2400" b="1" dirty="0" smtClean="0"/>
              <a:t>مراحل پژوهش واقعه نگارانه:</a:t>
            </a:r>
          </a:p>
          <a:p>
            <a:pPr algn="r" rtl="1"/>
            <a:endParaRPr lang="fa-IR" sz="2400" dirty="0" smtClean="0"/>
          </a:p>
          <a:p>
            <a:pPr marL="457200" indent="-457200" algn="r" rtl="1">
              <a:buFont typeface="+mj-lt"/>
              <a:buAutoNum type="arabicPeriod"/>
            </a:pPr>
            <a:r>
              <a:rPr lang="fa-IR" sz="2400" dirty="0" smtClean="0"/>
              <a:t>مطالعه کامل متن</a:t>
            </a:r>
          </a:p>
          <a:p>
            <a:pPr marL="457200" indent="-457200" algn="r" rtl="1">
              <a:buFont typeface="+mj-lt"/>
              <a:buAutoNum type="arabicPeriod"/>
            </a:pPr>
            <a:r>
              <a:rPr lang="fa-IR" sz="2400" dirty="0" smtClean="0"/>
              <a:t>مشخص کردن موضوع </a:t>
            </a:r>
          </a:p>
          <a:p>
            <a:pPr marL="457200" indent="-457200" algn="r" rtl="1">
              <a:buFont typeface="+mj-lt"/>
              <a:buAutoNum type="arabicPeriod"/>
            </a:pPr>
            <a:r>
              <a:rPr lang="fa-IR" sz="2400" dirty="0" smtClean="0"/>
              <a:t>انتخاب گزاره( مشخص کردن جملاتی که مرتبط با موضوع متن هستند و حذف بقیه جملات)</a:t>
            </a:r>
          </a:p>
          <a:p>
            <a:pPr marL="457200" indent="-457200" algn="r" rtl="1">
              <a:buFont typeface="+mj-lt"/>
              <a:buAutoNum type="arabicPeriod"/>
            </a:pPr>
            <a:r>
              <a:rPr lang="fa-IR" sz="2400" dirty="0" smtClean="0"/>
              <a:t>مقوله </a:t>
            </a:r>
            <a:r>
              <a:rPr lang="fa-IR" sz="2400" dirty="0" smtClean="0"/>
              <a:t>بندی یا کد گذاری( </a:t>
            </a:r>
            <a:r>
              <a:rPr lang="fa-IR" sz="2400" dirty="0" smtClean="0"/>
              <a:t>مثلا در </a:t>
            </a:r>
            <a:r>
              <a:rPr lang="fa-IR" sz="2400" dirty="0" smtClean="0"/>
              <a:t>گزارش شماره یک </a:t>
            </a:r>
            <a:r>
              <a:rPr lang="fa-IR" sz="2400" dirty="0" smtClean="0"/>
              <a:t>جمله اول مهم است)</a:t>
            </a:r>
          </a:p>
          <a:p>
            <a:pPr marL="457200" indent="-457200" algn="r" rtl="1">
              <a:buFont typeface="+mj-lt"/>
              <a:buAutoNum type="arabicPeriod"/>
            </a:pPr>
            <a:r>
              <a:rPr lang="fa-IR" sz="2400" dirty="0" smtClean="0"/>
              <a:t> پیوند بین جملات مقوله اصلی </a:t>
            </a:r>
          </a:p>
          <a:p>
            <a:pPr marL="457200" indent="-457200" algn="r" rtl="1">
              <a:buFont typeface="+mj-lt"/>
              <a:buAutoNum type="arabicPeriod"/>
            </a:pPr>
            <a:r>
              <a:rPr lang="fa-IR" sz="2400" dirty="0" smtClean="0"/>
              <a:t>تامل و داوری در زمینه موضوع</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p:cNvSpPr>
            <a:spLocks noGrp="1" noChangeArrowheads="1"/>
          </p:cNvSpPr>
          <p:nvPr>
            <p:ph type="body" idx="1"/>
          </p:nvPr>
        </p:nvSpPr>
        <p:spPr>
          <a:xfrm>
            <a:off x="428596" y="642918"/>
            <a:ext cx="7924800" cy="2071702"/>
          </a:xfrm>
          <a:noFill/>
          <a:ln>
            <a:noFill/>
          </a:ln>
          <a:effectLst/>
          <a:scene3d>
            <a:camera prst="orthographicFront">
              <a:rot lat="0" lon="0" rev="0"/>
            </a:camera>
            <a:lightRig rig="glow" dir="t">
              <a:rot lat="0" lon="0" rev="14100000"/>
            </a:lightRig>
          </a:scene3d>
          <a:sp3d prstMaterial="softEdge">
            <a:bevelT w="127000" prst="artDeco"/>
          </a:sp3d>
        </p:spPr>
        <p:txBody>
          <a:bodyPr>
            <a:normAutofit fontScale="77500" lnSpcReduction="20000"/>
          </a:bodyPr>
          <a:lstStyle/>
          <a:p>
            <a:pPr algn="r" rtl="1">
              <a:lnSpc>
                <a:spcPct val="80000"/>
              </a:lnSpc>
              <a:buFontTx/>
              <a:buNone/>
              <a:defRPr/>
            </a:pPr>
            <a:r>
              <a:rPr lang="fa-IR" sz="1800" dirty="0"/>
              <a:t>    </a:t>
            </a:r>
            <a:endParaRPr lang="fa-IR" sz="2000" dirty="0">
              <a:solidFill>
                <a:srgbClr val="FF0000"/>
              </a:solidFill>
            </a:endParaRPr>
          </a:p>
          <a:p>
            <a:pPr algn="r" rtl="1">
              <a:lnSpc>
                <a:spcPct val="80000"/>
              </a:lnSpc>
              <a:buFontTx/>
              <a:buNone/>
              <a:defRPr/>
            </a:pPr>
            <a:r>
              <a:rPr lang="fa-IR" sz="1700" b="1" dirty="0"/>
              <a:t>    </a:t>
            </a:r>
            <a:r>
              <a:rPr lang="fa-IR" sz="2900" b="1" dirty="0"/>
              <a:t>واقعه </a:t>
            </a:r>
            <a:r>
              <a:rPr lang="fa-IR" sz="2900" b="1" dirty="0" smtClean="0"/>
              <a:t>نگاری در آموزش:</a:t>
            </a:r>
            <a:endParaRPr lang="fa-IR" sz="2900" b="1" dirty="0"/>
          </a:p>
          <a:p>
            <a:pPr algn="r" rtl="1">
              <a:lnSpc>
                <a:spcPct val="120000"/>
              </a:lnSpc>
              <a:buFontTx/>
              <a:buNone/>
              <a:defRPr/>
            </a:pPr>
            <a:r>
              <a:rPr lang="fa-IR" sz="2900" dirty="0">
                <a:latin typeface="2  Nazanin"/>
              </a:rPr>
              <a:t>   ثبت داستانی یک شیوه یادداشت برداری ساده و سریع برای نشان دادن فرایند پیشرفت و توانمندی های علمی و اجتماعی دانش آموز است. برای بدست آوردن اطلاعات مرتبط، معلم باید خطوط راهنمایی را  برای ثبت داده ها مشخص نماید.</a:t>
            </a:r>
          </a:p>
          <a:p>
            <a:pPr algn="r" rtl="1">
              <a:lnSpc>
                <a:spcPct val="80000"/>
              </a:lnSpc>
              <a:buFontTx/>
              <a:buNone/>
              <a:defRPr/>
            </a:pPr>
            <a:r>
              <a:rPr lang="fa-IR" b="1" dirty="0"/>
              <a:t>    </a:t>
            </a:r>
            <a:endParaRPr lang="en-US" b="1" dirty="0"/>
          </a:p>
        </p:txBody>
      </p:sp>
      <p:sp>
        <p:nvSpPr>
          <p:cNvPr id="5" name="Rectangle 3"/>
          <p:cNvSpPr txBox="1">
            <a:spLocks noChangeArrowheads="1"/>
          </p:cNvSpPr>
          <p:nvPr/>
        </p:nvSpPr>
        <p:spPr>
          <a:xfrm>
            <a:off x="428596" y="2857496"/>
            <a:ext cx="8229600" cy="3690942"/>
          </a:xfrm>
          <a:prstGeom prst="rect">
            <a:avLst/>
          </a:prstGeom>
          <a:solidFill>
            <a:schemeClr val="bg1"/>
          </a:solidFill>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rmAutofit/>
          </a:bodyPr>
          <a:lstStyle/>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2000" i="0" u="none" strike="noStrike" kern="1200" cap="none" spc="0" normalizeH="0" baseline="0" noProof="0" dirty="0" smtClean="0">
                <a:ln>
                  <a:noFill/>
                </a:ln>
                <a:effectLst/>
                <a:uLnTx/>
                <a:uFillTx/>
                <a:latin typeface="+mn-lt"/>
                <a:ea typeface="+mn-ea"/>
                <a:cs typeface="+mn-cs"/>
              </a:rPr>
              <a:t>هر واقعه نگاري داراي  </a:t>
            </a:r>
            <a:r>
              <a:rPr kumimoji="0" lang="ar-SA" sz="2000" b="1" i="0" u="none" strike="noStrike" kern="1200" cap="none" spc="0" normalizeH="0" baseline="0" noProof="0" dirty="0" smtClean="0">
                <a:ln>
                  <a:noFill/>
                </a:ln>
                <a:effectLst/>
                <a:uLnTx/>
                <a:uFillTx/>
                <a:latin typeface="+mn-lt"/>
                <a:ea typeface="+mn-ea"/>
                <a:cs typeface="+mn-cs"/>
              </a:rPr>
              <a:t>دو</a:t>
            </a:r>
            <a:r>
              <a:rPr kumimoji="0" lang="ar-SA" sz="2000" i="0" u="none" strike="noStrike" kern="1200" cap="none" spc="0" normalizeH="0" baseline="0" noProof="0" dirty="0" smtClean="0">
                <a:ln>
                  <a:noFill/>
                </a:ln>
                <a:effectLst/>
                <a:uLnTx/>
                <a:uFillTx/>
                <a:latin typeface="+mn-lt"/>
                <a:ea typeface="+mn-ea"/>
                <a:cs typeface="+mn-cs"/>
              </a:rPr>
              <a:t> </a:t>
            </a:r>
            <a:r>
              <a:rPr kumimoji="0" lang="ar-SA" sz="2000" i="0" u="none" strike="noStrike" kern="1200" cap="none" spc="0" normalizeH="0" baseline="0" noProof="0" dirty="0" smtClean="0">
                <a:ln>
                  <a:noFill/>
                </a:ln>
                <a:effectLst/>
                <a:uLnTx/>
                <a:uFillTx/>
                <a:latin typeface="+mn-lt"/>
                <a:ea typeface="+mn-ea"/>
                <a:cs typeface="+mn-cs"/>
              </a:rPr>
              <a:t>بخش</a:t>
            </a:r>
            <a:r>
              <a:rPr kumimoji="0" lang="fa-IR" sz="2000" i="0" u="none" strike="noStrike" kern="1200" cap="none" spc="0" normalizeH="0" baseline="0" noProof="0" dirty="0" smtClean="0">
                <a:ln>
                  <a:noFill/>
                </a:ln>
                <a:effectLst/>
                <a:uLnTx/>
                <a:uFillTx/>
                <a:latin typeface="+mn-lt"/>
                <a:ea typeface="+mn-ea"/>
                <a:cs typeface="+mn-cs"/>
              </a:rPr>
              <a:t> :</a:t>
            </a:r>
            <a:r>
              <a:rPr kumimoji="0" lang="ar-SA" sz="2000" i="0" u="none" strike="noStrike" kern="1200" cap="none" spc="0" normalizeH="0" baseline="0" noProof="0" dirty="0" smtClean="0">
                <a:ln>
                  <a:noFill/>
                </a:ln>
                <a:effectLst/>
                <a:uLnTx/>
                <a:uFillTx/>
                <a:latin typeface="+mn-lt"/>
                <a:ea typeface="+mn-ea"/>
                <a:cs typeface="+mn-cs"/>
              </a:rPr>
              <a:t> </a:t>
            </a:r>
            <a:r>
              <a:rPr kumimoji="0" lang="ar-SA" sz="2000" b="1" i="0" u="none" strike="noStrike" kern="1200" cap="none" spc="0" normalizeH="0" baseline="0" noProof="0" dirty="0" smtClean="0">
                <a:ln>
                  <a:noFill/>
                </a:ln>
                <a:effectLst/>
                <a:uLnTx/>
                <a:uFillTx/>
                <a:latin typeface="+mn-lt"/>
                <a:ea typeface="+mn-ea"/>
                <a:cs typeface="+mn-cs"/>
              </a:rPr>
              <a:t>توصيف عيني رويداد </a:t>
            </a:r>
            <a:r>
              <a:rPr kumimoji="0" lang="ar-SA" sz="2000" i="0" u="none" strike="noStrike" kern="1200" cap="none" spc="0" normalizeH="0" baseline="0" noProof="0" dirty="0" smtClean="0">
                <a:ln>
                  <a:noFill/>
                </a:ln>
                <a:effectLst/>
                <a:uLnTx/>
                <a:uFillTx/>
                <a:latin typeface="+mn-lt"/>
                <a:ea typeface="+mn-ea"/>
                <a:cs typeface="+mn-cs"/>
              </a:rPr>
              <a:t>و </a:t>
            </a:r>
            <a:r>
              <a:rPr kumimoji="0" lang="ar-SA" sz="2000" b="1" i="0" u="none" strike="noStrike" kern="1200" cap="none" spc="0" normalizeH="0" baseline="0" noProof="0" dirty="0" smtClean="0">
                <a:ln>
                  <a:noFill/>
                </a:ln>
                <a:effectLst/>
                <a:uLnTx/>
                <a:uFillTx/>
                <a:latin typeface="+mn-lt"/>
                <a:ea typeface="+mn-ea"/>
                <a:cs typeface="+mn-cs"/>
              </a:rPr>
              <a:t>تفسير</a:t>
            </a:r>
            <a:r>
              <a:rPr kumimoji="0" lang="ar-SA" sz="2000" i="0" u="none" strike="noStrike" kern="1200" cap="none" spc="0" normalizeH="0" baseline="0" noProof="0" dirty="0" smtClean="0">
                <a:ln>
                  <a:noFill/>
                </a:ln>
                <a:effectLst/>
                <a:uLnTx/>
                <a:uFillTx/>
                <a:latin typeface="+mn-lt"/>
                <a:ea typeface="+mn-ea"/>
                <a:cs typeface="+mn-cs"/>
              </a:rPr>
              <a:t> آن است . </a:t>
            </a:r>
            <a:endParaRPr kumimoji="0" lang="fa-IR" sz="2000" i="0" u="none" strike="noStrike" kern="1200" cap="none" spc="0" normalizeH="0" baseline="0" noProof="0" dirty="0" smtClean="0">
              <a:ln>
                <a:noFill/>
              </a:ln>
              <a:effectLst/>
              <a:uLnTx/>
              <a:uFillTx/>
              <a:latin typeface="+mn-lt"/>
              <a:ea typeface="+mn-ea"/>
              <a:cs typeface="+mn-cs"/>
            </a:endParaRPr>
          </a:p>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2000" i="0" u="none" strike="noStrike" kern="1200" cap="none" spc="0" normalizeH="0" baseline="0" noProof="0" dirty="0" smtClean="0">
                <a:ln>
                  <a:noFill/>
                </a:ln>
                <a:effectLst/>
                <a:uLnTx/>
                <a:uFillTx/>
                <a:latin typeface="+mn-lt"/>
                <a:ea typeface="+mn-ea"/>
                <a:cs typeface="+mn-cs"/>
              </a:rPr>
              <a:t>بنابراين، در بخش </a:t>
            </a:r>
            <a:r>
              <a:rPr kumimoji="0" lang="ar-SA" sz="2000" b="1" i="0" u="none" strike="noStrike" kern="1200" cap="none" spc="0" normalizeH="0" baseline="0" noProof="0" dirty="0" smtClean="0">
                <a:ln>
                  <a:noFill/>
                </a:ln>
                <a:effectLst/>
                <a:uLnTx/>
                <a:uFillTx/>
                <a:latin typeface="+mn-lt"/>
                <a:ea typeface="+mn-ea"/>
                <a:cs typeface="+mn-cs"/>
              </a:rPr>
              <a:t>توصيف</a:t>
            </a:r>
            <a:r>
              <a:rPr kumimoji="0" lang="ar-SA" sz="2000" i="0" u="none" strike="noStrike" kern="1200" cap="none" spc="0" normalizeH="0" baseline="0" noProof="0" dirty="0" smtClean="0">
                <a:ln>
                  <a:noFill/>
                </a:ln>
                <a:effectLst/>
                <a:uLnTx/>
                <a:uFillTx/>
                <a:latin typeface="+mn-lt"/>
                <a:ea typeface="+mn-ea"/>
                <a:cs typeface="+mn-cs"/>
              </a:rPr>
              <a:t>، آن‌چه واقعاً رخ داده است، نوشته شده </a:t>
            </a:r>
            <a:r>
              <a:rPr kumimoji="0" lang="fa-IR" sz="2000" i="0" u="none" strike="noStrike" kern="1200" cap="none" spc="0" normalizeH="0" baseline="0" noProof="0" dirty="0" smtClean="0">
                <a:ln>
                  <a:noFill/>
                </a:ln>
                <a:effectLst/>
                <a:uLnTx/>
                <a:uFillTx/>
                <a:latin typeface="+mn-lt"/>
                <a:ea typeface="+mn-ea"/>
                <a:cs typeface="+mn-cs"/>
              </a:rPr>
              <a:t>.</a:t>
            </a:r>
          </a:p>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2000" i="0" u="none" strike="noStrike" kern="1200" cap="none" spc="0" normalizeH="0" baseline="0" noProof="0" dirty="0" smtClean="0">
                <a:ln>
                  <a:noFill/>
                </a:ln>
                <a:effectLst/>
                <a:uLnTx/>
                <a:uFillTx/>
                <a:latin typeface="+mn-lt"/>
                <a:ea typeface="+mn-ea"/>
                <a:cs typeface="+mn-cs"/>
              </a:rPr>
              <a:t>و سپس، آن رويداد</a:t>
            </a:r>
            <a:r>
              <a:rPr kumimoji="0" lang="ar-SA" sz="2000" b="1" i="0" u="none" strike="noStrike" kern="1200" cap="none" spc="0" normalizeH="0" baseline="0" noProof="0" dirty="0" smtClean="0">
                <a:ln>
                  <a:noFill/>
                </a:ln>
                <a:effectLst/>
                <a:uLnTx/>
                <a:uFillTx/>
                <a:latin typeface="+mn-lt"/>
                <a:ea typeface="+mn-ea"/>
                <a:cs typeface="+mn-cs"/>
              </a:rPr>
              <a:t> تفسير </a:t>
            </a:r>
            <a:r>
              <a:rPr kumimoji="0" lang="ar-SA" sz="2000" i="0" u="none" strike="noStrike" kern="1200" cap="none" spc="0" normalizeH="0" baseline="0" noProof="0" dirty="0" smtClean="0">
                <a:ln>
                  <a:noFill/>
                </a:ln>
                <a:effectLst/>
                <a:uLnTx/>
                <a:uFillTx/>
                <a:latin typeface="+mn-lt"/>
                <a:ea typeface="+mn-ea"/>
                <a:cs typeface="+mn-cs"/>
              </a:rPr>
              <a:t>مي‌گردد. </a:t>
            </a:r>
            <a:endParaRPr kumimoji="0" lang="fa-IR" sz="2000" i="0" u="none" strike="noStrike" kern="1200" cap="none" spc="0" normalizeH="0" baseline="0" noProof="0" dirty="0" smtClean="0">
              <a:ln>
                <a:noFill/>
              </a:ln>
              <a:effectLst/>
              <a:uLnTx/>
              <a:uFillTx/>
              <a:latin typeface="+mn-lt"/>
              <a:ea typeface="+mn-ea"/>
              <a:cs typeface="+mn-cs"/>
            </a:endParaRPr>
          </a:p>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2000" i="0" u="none" strike="noStrike" kern="1200" cap="none" spc="0" normalizeH="0" baseline="0" noProof="0" dirty="0" smtClean="0">
                <a:ln>
                  <a:noFill/>
                </a:ln>
                <a:effectLst/>
                <a:uLnTx/>
                <a:uFillTx/>
                <a:latin typeface="+mn-lt"/>
                <a:ea typeface="+mn-ea"/>
                <a:cs typeface="+mn-cs"/>
              </a:rPr>
              <a:t>در بخش تفسير، به </a:t>
            </a:r>
            <a:r>
              <a:rPr kumimoji="0" lang="ar-SA" sz="2000" b="1" i="0" u="none" strike="noStrike" kern="1200" cap="none" spc="0" normalizeH="0" baseline="0" noProof="0" dirty="0" smtClean="0">
                <a:ln>
                  <a:noFill/>
                </a:ln>
                <a:effectLst/>
                <a:uLnTx/>
                <a:uFillTx/>
                <a:latin typeface="+mn-lt"/>
                <a:ea typeface="+mn-ea"/>
                <a:cs typeface="+mn-cs"/>
              </a:rPr>
              <a:t>دلايل احتمالي</a:t>
            </a:r>
            <a:r>
              <a:rPr kumimoji="0" lang="ar-SA" sz="2000" i="0" u="none" strike="noStrike" kern="1200" cap="none" spc="0" normalizeH="0" baseline="0" noProof="0" dirty="0" smtClean="0">
                <a:ln>
                  <a:noFill/>
                </a:ln>
                <a:effectLst/>
                <a:uLnTx/>
                <a:uFillTx/>
                <a:latin typeface="+mn-lt"/>
                <a:ea typeface="+mn-ea"/>
                <a:cs typeface="+mn-cs"/>
              </a:rPr>
              <a:t> و </a:t>
            </a:r>
            <a:r>
              <a:rPr kumimoji="0" lang="ar-SA" sz="2000" b="1" i="0" u="none" strike="noStrike" kern="1200" cap="none" spc="0" normalizeH="0" baseline="0" noProof="0" dirty="0" smtClean="0">
                <a:ln>
                  <a:noFill/>
                </a:ln>
                <a:effectLst/>
                <a:uLnTx/>
                <a:uFillTx/>
                <a:latin typeface="+mn-lt"/>
                <a:ea typeface="+mn-ea"/>
                <a:cs typeface="+mn-cs"/>
              </a:rPr>
              <a:t>راه‌ حل ها </a:t>
            </a:r>
            <a:r>
              <a:rPr kumimoji="0" lang="ar-SA" sz="2000" i="0" u="none" strike="noStrike" kern="1200" cap="none" spc="0" normalizeH="0" baseline="0" noProof="0" dirty="0" smtClean="0">
                <a:ln>
                  <a:noFill/>
                </a:ln>
                <a:effectLst/>
                <a:uLnTx/>
                <a:uFillTx/>
                <a:latin typeface="+mn-lt"/>
                <a:ea typeface="+mn-ea"/>
                <a:cs typeface="+mn-cs"/>
              </a:rPr>
              <a:t>يا </a:t>
            </a:r>
            <a:r>
              <a:rPr kumimoji="0" lang="ar-SA" sz="2000" b="1" i="0" u="none" strike="noStrike" kern="1200" cap="none" spc="0" normalizeH="0" baseline="0" noProof="0" dirty="0" smtClean="0">
                <a:ln>
                  <a:noFill/>
                </a:ln>
                <a:effectLst/>
                <a:uLnTx/>
                <a:uFillTx/>
                <a:latin typeface="+mn-lt"/>
                <a:ea typeface="+mn-ea"/>
                <a:cs typeface="+mn-cs"/>
              </a:rPr>
              <a:t>نتايج مثبت و منفي </a:t>
            </a:r>
            <a:r>
              <a:rPr kumimoji="0" lang="ar-SA" sz="2000" i="0" u="none" strike="noStrike" kern="1200" cap="none" spc="0" normalizeH="0" baseline="0" noProof="0" dirty="0" smtClean="0">
                <a:ln>
                  <a:noFill/>
                </a:ln>
                <a:effectLst/>
                <a:uLnTx/>
                <a:uFillTx/>
                <a:latin typeface="+mn-lt"/>
                <a:ea typeface="+mn-ea"/>
                <a:cs typeface="+mn-cs"/>
              </a:rPr>
              <a:t>آن نيز اشاره مي‌شود.</a:t>
            </a:r>
            <a:r>
              <a:rPr kumimoji="0" lang="ar-SA" sz="2000" i="0" u="none" strike="noStrike" kern="1200" cap="none" spc="0" normalizeH="0" baseline="0" noProof="0" dirty="0" smtClean="0">
                <a:ln>
                  <a:noFill/>
                </a:ln>
                <a:effectLst>
                  <a:outerShdw blurRad="38100" dist="38100" dir="2700000" algn="tl">
                    <a:srgbClr val="000000">
                      <a:alpha val="43137"/>
                    </a:srgbClr>
                  </a:outerShdw>
                </a:effectLst>
                <a:uLnTx/>
                <a:uFillTx/>
                <a:latin typeface="+mn-lt"/>
                <a:ea typeface="+mn-ea"/>
                <a:cs typeface="+mn-cs"/>
              </a:rPr>
              <a:t> </a:t>
            </a:r>
            <a:endParaRPr kumimoji="0" lang="en-US" sz="2000" i="0" u="none" strike="noStrike" kern="1200" cap="none" spc="0" normalizeH="0" baseline="0" noProof="0" dirty="0" smtClean="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038600"/>
          </a:xfrm>
        </p:spPr>
        <p:txBody>
          <a:bodyPr>
            <a:noAutofit/>
          </a:bodyPr>
          <a:lstStyle/>
          <a:p>
            <a:pPr algn="r"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
            </a:r>
            <a:br>
              <a:rPr lang="fa-IR" sz="2800" b="1" dirty="0" smtClean="0">
                <a:cs typeface="B Nazanin" pitchFamily="2" charset="-78"/>
              </a:rPr>
            </a:br>
            <a:r>
              <a:rPr lang="ar-SA" sz="2800" b="1" dirty="0" smtClean="0">
                <a:cs typeface="B Nazanin" pitchFamily="2" charset="-78"/>
              </a:rPr>
              <a:t>فهرست منابع:</a:t>
            </a:r>
            <a:r>
              <a:rPr lang="fa-IR" sz="2800" b="1" dirty="0" smtClean="0">
                <a:cs typeface="B Nazanin" pitchFamily="2" charset="-78"/>
              </a:rPr>
              <a:t/>
            </a:r>
            <a:br>
              <a:rPr lang="fa-IR" sz="2800" b="1" dirty="0" smtClean="0">
                <a:cs typeface="B Nazanin" pitchFamily="2" charset="-78"/>
              </a:rPr>
            </a:br>
            <a:r>
              <a:rPr lang="en-US" sz="2800" dirty="0" smtClean="0">
                <a:cs typeface="B Nazanin" pitchFamily="2" charset="-78"/>
              </a:rPr>
              <a:t/>
            </a:r>
            <a:br>
              <a:rPr lang="en-US" sz="2800" dirty="0" smtClean="0">
                <a:cs typeface="B Nazanin" pitchFamily="2" charset="-78"/>
              </a:rPr>
            </a:br>
            <a:r>
              <a:rPr lang="ar-SA" sz="2400" dirty="0" smtClean="0">
                <a:cs typeface="B Nazanin" pitchFamily="2" charset="-78"/>
              </a:rPr>
              <a:t>آسابرگر، آرتور</a:t>
            </a:r>
            <a:r>
              <a:rPr lang="en-US" sz="2400" dirty="0" smtClean="0">
                <a:cs typeface="B Nazanin" pitchFamily="2" charset="-78"/>
              </a:rPr>
              <a:t>. ( 1380 ). </a:t>
            </a:r>
            <a:r>
              <a:rPr lang="ar-SA" sz="2400" dirty="0" smtClean="0">
                <a:cs typeface="B Nazanin" pitchFamily="2" charset="-78"/>
              </a:rPr>
              <a:t>روايت در فرهنگ عاميانه، رسانه و زندگي روزمره</a:t>
            </a:r>
            <a:r>
              <a:rPr lang="en-US" sz="2400" dirty="0" smtClean="0">
                <a:cs typeface="B Nazanin" pitchFamily="2" charset="-78"/>
              </a:rPr>
              <a:t>. </a:t>
            </a:r>
            <a:r>
              <a:rPr lang="ar-SA" sz="2400" dirty="0" smtClean="0">
                <a:cs typeface="B Nazanin" pitchFamily="2" charset="-78"/>
              </a:rPr>
              <a:t>ترجمة محمدرضا ليراوي</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 </a:t>
            </a:r>
            <a:r>
              <a:rPr lang="ar-SA" sz="2400" dirty="0" smtClean="0">
                <a:cs typeface="B Nazanin" pitchFamily="2" charset="-78"/>
              </a:rPr>
              <a:t>سروش</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برنتز،يوهانس ويلم</a:t>
            </a:r>
            <a:r>
              <a:rPr lang="en-US" sz="2400" dirty="0" smtClean="0">
                <a:cs typeface="B Nazanin" pitchFamily="2" charset="-78"/>
              </a:rPr>
              <a:t>.( 1382 ). </a:t>
            </a:r>
            <a:r>
              <a:rPr lang="ar-SA" sz="2400" dirty="0" smtClean="0">
                <a:cs typeface="B Nazanin" pitchFamily="2" charset="-78"/>
              </a:rPr>
              <a:t>نظرية ادب ي</a:t>
            </a:r>
            <a:r>
              <a:rPr lang="en-US" sz="2400" dirty="0" smtClean="0">
                <a:cs typeface="B Nazanin" pitchFamily="2" charset="-78"/>
              </a:rPr>
              <a:t>.</a:t>
            </a:r>
            <a:r>
              <a:rPr lang="ar-SA" sz="2400" dirty="0" smtClean="0">
                <a:cs typeface="B Nazanin" pitchFamily="2" charset="-78"/>
              </a:rPr>
              <a:t>ترجمة فرزان سجود ي</a:t>
            </a:r>
            <a:r>
              <a:rPr lang="en-US" sz="2400" dirty="0" smtClean="0">
                <a:cs typeface="B Nazanin" pitchFamily="2" charset="-78"/>
              </a:rPr>
              <a:t>. </a:t>
            </a:r>
            <a:r>
              <a:rPr lang="ar-SA" sz="2400" dirty="0" smtClean="0">
                <a:cs typeface="B Nazanin" pitchFamily="2" charset="-78"/>
              </a:rPr>
              <a:t>تهرا ن</a:t>
            </a:r>
            <a:r>
              <a:rPr lang="en-US" sz="2400" dirty="0" smtClean="0">
                <a:cs typeface="B Nazanin" pitchFamily="2" charset="-78"/>
              </a:rPr>
              <a:t>:</a:t>
            </a:r>
            <a:r>
              <a:rPr lang="ar-SA" sz="2400" dirty="0" smtClean="0">
                <a:cs typeface="B Nazanin" pitchFamily="2" charset="-78"/>
              </a:rPr>
              <a:t>آهنگ ديگر</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ريكور، پل</a:t>
            </a:r>
            <a:r>
              <a:rPr lang="en-US" sz="2400" dirty="0" smtClean="0">
                <a:cs typeface="B Nazanin" pitchFamily="2" charset="-78"/>
              </a:rPr>
              <a:t>. ( 1384 ). </a:t>
            </a:r>
            <a:r>
              <a:rPr lang="ar-SA" sz="2400" dirty="0" smtClean="0">
                <a:cs typeface="B Nazanin" pitchFamily="2" charset="-78"/>
              </a:rPr>
              <a:t>زمان و حكايت، پيكر بندي زمان در حكايت داستاني</a:t>
            </a:r>
            <a:r>
              <a:rPr lang="en-US" sz="2400" dirty="0" smtClean="0">
                <a:cs typeface="B Nazanin" pitchFamily="2" charset="-78"/>
              </a:rPr>
              <a:t>. </a:t>
            </a:r>
            <a:r>
              <a:rPr lang="ar-SA" sz="2400" dirty="0" smtClean="0">
                <a:cs typeface="B Nazanin" pitchFamily="2" charset="-78"/>
              </a:rPr>
              <a:t>ترجمة مهشيد نونهالي</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a:t>
            </a:r>
            <a:r>
              <a:rPr lang="ar-SA" sz="2400" dirty="0" smtClean="0">
                <a:cs typeface="B Nazanin" pitchFamily="2" charset="-78"/>
              </a:rPr>
              <a:t>گام نو</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ذکایی، محمد سعید. (1387). روایت، روایت گری و تحلیل های شرح حال نگارانه. پژوهشنامه علوم انسان</a:t>
            </a:r>
            <a:r>
              <a:rPr lang="fa-IR" sz="2400" dirty="0" smtClean="0">
                <a:cs typeface="B Nazanin" pitchFamily="2" charset="-78"/>
              </a:rPr>
              <a:t>ی</a:t>
            </a:r>
            <a:r>
              <a:rPr lang="ar-SA" sz="2400" dirty="0" smtClean="0">
                <a:cs typeface="B Nazanin" pitchFamily="2" charset="-78"/>
              </a:rPr>
              <a:t> و اجتماعی. </a:t>
            </a:r>
            <a:r>
              <a:rPr lang="en-US" sz="2400" dirty="0" smtClean="0">
                <a:cs typeface="B Nazanin" pitchFamily="2" charset="-78"/>
              </a:rPr>
              <a:t/>
            </a:r>
            <a:br>
              <a:rPr lang="en-US" sz="2400" dirty="0" smtClean="0">
                <a:cs typeface="B Nazanin" pitchFamily="2" charset="-78"/>
              </a:rPr>
            </a:br>
            <a:r>
              <a:rPr lang="ar-SA" sz="2400" dirty="0" smtClean="0">
                <a:cs typeface="B Nazanin" pitchFamily="2" charset="-78"/>
              </a:rPr>
              <a:t>كالر، جاناتان</a:t>
            </a:r>
            <a:r>
              <a:rPr lang="en-US" sz="2400" dirty="0" smtClean="0">
                <a:cs typeface="B Nazanin" pitchFamily="2" charset="-78"/>
              </a:rPr>
              <a:t>. ( 1382 ). </a:t>
            </a:r>
            <a:r>
              <a:rPr lang="ar-SA" sz="2400" dirty="0" smtClean="0">
                <a:cs typeface="B Nazanin" pitchFamily="2" charset="-78"/>
              </a:rPr>
              <a:t>نظرية ادبي</a:t>
            </a:r>
            <a:r>
              <a:rPr lang="en-US" sz="2400" dirty="0" smtClean="0">
                <a:cs typeface="B Nazanin" pitchFamily="2" charset="-78"/>
              </a:rPr>
              <a:t>. </a:t>
            </a:r>
            <a:r>
              <a:rPr lang="ar-SA" sz="2400" dirty="0" smtClean="0">
                <a:cs typeface="B Nazanin" pitchFamily="2" charset="-78"/>
              </a:rPr>
              <a:t>ترجمة فرزانه طاهر ي</a:t>
            </a:r>
            <a:r>
              <a:rPr lang="en-US" sz="2400" dirty="0" smtClean="0">
                <a:cs typeface="B Nazanin" pitchFamily="2" charset="-78"/>
              </a:rPr>
              <a:t>. </a:t>
            </a:r>
            <a:r>
              <a:rPr lang="ar-SA" sz="2400" dirty="0" smtClean="0">
                <a:cs typeface="B Nazanin" pitchFamily="2" charset="-78"/>
              </a:rPr>
              <a:t>چاپ او ل</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 </a:t>
            </a:r>
            <a:r>
              <a:rPr lang="ar-SA" sz="2400" dirty="0" smtClean="0">
                <a:cs typeface="B Nazanin" pitchFamily="2" charset="-78"/>
              </a:rPr>
              <a:t>نشر مركز</a:t>
            </a:r>
            <a:r>
              <a:rPr lang="en-US" sz="2400" dirty="0" smtClean="0">
                <a:cs typeface="B Nazanin" pitchFamily="2" charset="-78"/>
              </a:rPr>
              <a:t>.</a:t>
            </a:r>
            <a:r>
              <a:rPr lang="en-US" sz="2800" dirty="0" smtClean="0">
                <a:cs typeface="B Nazanin" pitchFamily="2" charset="-78"/>
              </a:rPr>
              <a:t/>
            </a:r>
            <a:br>
              <a:rPr lang="en-US" sz="2800" dirty="0" smtClean="0">
                <a:cs typeface="B Nazanin" pitchFamily="2" charset="-78"/>
              </a:rPr>
            </a:b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pic>
        <p:nvPicPr>
          <p:cNvPr id="4" name="Content Placeholder 3" descr="Image-2343.JPG"/>
          <p:cNvPicPr>
            <a:picLocks noGrp="1" noChangeAspect="1"/>
          </p:cNvPicPr>
          <p:nvPr>
            <p:ph idx="1"/>
          </p:nvPr>
        </p:nvPicPr>
        <p:blipFill>
          <a:blip r:embed="rId2" cstate="print"/>
          <a:stretch>
            <a:fillRect/>
          </a:stretch>
        </p:blipFill>
        <p:spPr>
          <a:xfrm>
            <a:off x="0" y="5105400"/>
            <a:ext cx="1905000" cy="16764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215</Words>
  <Application>Microsoft Office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به نام خدا</vt:lpstr>
      <vt:lpstr>پژوهش روایتی:    کرسول(2012) معتقد است اصطلاح روایی از فعل « روایت کردن » یا « بیان کردن (مانند داستان) با جزئیات » می آید.    پژوهش روایتی یک راهبرد پژوهشی است که پژوهشگر به کمک آن زندگی افراد را مطالعه می کند و از یک یا چند نفر می خواهد که داستانهای زندگی خود را بیان کنند.    سپس، این اطلاعات توسط پژوهشگر به صورت روایت زمانی بازگویی یا بازسازی می شوند.   </vt:lpstr>
      <vt:lpstr>ابزارهای گردآوری داده ها: </vt:lpstr>
      <vt:lpstr>تحلیل ساختاری روایت ها:  واندایک استفاده از چهار قاعده ی کلان تحلیلی زیر را پیشنهاد می کند:  1) قاعده ی حذف/ انتخاب: یعنی حذف همه ی گزاره هایی در متن که برای تفسیر گزاره های دیگر گفتمان مهم نیستند و بر حقایق دلالت ندارند.  2) حذف شدید: که در صورت قوی تری از قاعده قبلی است. در این حالت جزییاتی که به لحاظ مکانی مهم هستند اما در سطح کلان تر فاقد اهمیت اند حذف می شوند.  3) تعمیم: گزاره های غیر مرتبط حذف نمی شوند، بلکه با ساختن گزاره ای که به لحاظ مفهومی کلی تر است، آن را از جزئیات معنا شناختی جملات مربوط منتزع می کنیم.  4) ساختن: در این حالت با جانشین ساختن گزاره ها در یک توالی مشترک، آن ها را با یکدیگر در نظر می گیریم. در حقیقت گزاره هایی را می سازیم که بر حقیقت کل دلالت دارند.(مضمون مطالب را می گوییم)  5) قاعده صفر: در این حالت گزاره ها تغییر نمی یابد و مستقیما در سطح کلان پذیرفته می شوند. ( ذکایی، 1387). </vt:lpstr>
      <vt:lpstr>Slide 5</vt:lpstr>
      <vt:lpstr>Slide 6</vt:lpstr>
      <vt:lpstr>   فهرست منابع:  آسابرگر، آرتور. ( 1380 ). روايت در فرهنگ عاميانه، رسانه و زندگي روزمره. ترجمة محمدرضا ليراوي. تهران : سروش. برنتز،يوهانس ويلم.( 1382 ). نظرية ادب ي.ترجمة فرزان سجود ي. تهرا ن:آهنگ ديگر. ريكور، پل. ( 1384 ). زمان و حكايت، پيكر بندي زمان در حكايت داستاني. ترجمة مهشيد نونهالي. تهران: گام نو. ذکایی، محمد سعید. (1387). روایت، روایت گری و تحلیل های شرح حال نگارانه. پژوهشنامه علوم انسانی و اجتماعی.  كالر، جاناتان. ( 1382 ). نظرية ادبي. ترجمة فرزانه طاهر ي. چاپ او ل. تهران : نشر مركز.  </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MRT</dc:creator>
  <cp:lastModifiedBy>MRT</cp:lastModifiedBy>
  <cp:revision>8</cp:revision>
  <dcterms:created xsi:type="dcterms:W3CDTF">2014-12-05T06:08:57Z</dcterms:created>
  <dcterms:modified xsi:type="dcterms:W3CDTF">2014-12-05T09:23:07Z</dcterms:modified>
</cp:coreProperties>
</file>