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3" r:id="rId2"/>
    <p:sldId id="275" r:id="rId3"/>
    <p:sldId id="276" r:id="rId4"/>
    <p:sldId id="277" r:id="rId5"/>
    <p:sldId id="278" r:id="rId6"/>
    <p:sldId id="293" r:id="rId7"/>
    <p:sldId id="299" r:id="rId8"/>
    <p:sldId id="285" r:id="rId9"/>
    <p:sldId id="289" r:id="rId10"/>
    <p:sldId id="306" r:id="rId11"/>
    <p:sldId id="31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3399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9033-428C-4462-9766-2C1507C4658B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4A0D-DF45-4FD3-B2A6-22138D226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6B03D7-D19D-4DDB-9D6F-739E5229A2C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i="1" smtClean="0"/>
              <a:t>Effective Training Techniques, Jeff Chrétien, OH&amp;S Canada; May/June 1995; p. 29-33</a:t>
            </a:r>
          </a:p>
          <a:p>
            <a:pPr eaLnBrk="1" hangingPunct="1"/>
            <a:endParaRPr lang="en-US" i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به نام خدا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Nazanin" pitchFamily="2" charset="-78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914400" y="1846262"/>
          <a:ext cx="7467599" cy="4402138"/>
        </p:xfrm>
        <a:graphic>
          <a:graphicData uri="http://schemas.openxmlformats.org/presentationml/2006/ole">
            <p:oleObj spid="_x0000_s2050" name="Clip" r:id="rId3" imgW="3413156" imgH="3210962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  <a:noFill/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defRPr/>
            </a:pPr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بازتابی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آگاهي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مدل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7543800" cy="3352800"/>
          </a:xfrm>
          <a:solidFill>
            <a:schemeClr val="bg1"/>
          </a:solidFill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chemeClr val="tx1"/>
                </a:solidFill>
              </a:rPr>
              <a:t> ناآگاهي نسبت به ناتوانايي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chemeClr val="tx1"/>
                </a:solidFill>
              </a:rPr>
              <a:t> آگاهي نسبت به ناتواني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chemeClr val="tx1"/>
                </a:solidFill>
              </a:rPr>
              <a:t>آگاهي نسبت به 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chemeClr val="tx1"/>
                </a:solidFill>
              </a:rPr>
              <a:t> ناآگاهي نسبت به توانايي ها</a:t>
            </a:r>
          </a:p>
          <a:p>
            <a:pPr algn="r" rtl="1">
              <a:defRPr/>
            </a:pPr>
            <a:r>
              <a:rPr lang="fa-IR" dirty="0" smtClean="0">
                <a:solidFill>
                  <a:schemeClr val="tx1"/>
                </a:solidFill>
              </a:rPr>
              <a:t>توانايي آگاهانه نسبت به توانايي هاي ناخود آگاه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2D84C7-7A65-4ADD-B76F-75DCF70A984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pPr>
              <a:spcAft>
                <a:spcPct val="25000"/>
              </a:spcAft>
            </a:pPr>
            <a:r>
              <a:rPr lang="en-US" sz="2800" dirty="0" smtClean="0"/>
              <a:t>More effective retention given more than one training method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Reading 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 &amp; 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Talking &amp; Writing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+ Doing</a:t>
            </a:r>
          </a:p>
          <a:p>
            <a:pPr>
              <a:spcAft>
                <a:spcPct val="25000"/>
              </a:spcAft>
            </a:pPr>
            <a:endParaRPr lang="en-US" sz="2800" dirty="0" smtClean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Teaching Adults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419600" y="23923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FFFF"/>
                </a:solidFill>
                <a:latin typeface="Comic Sans MS" pitchFamily="66" charset="0"/>
                <a:sym typeface="Wingdings" pitchFamily="2" charset="2"/>
              </a:rPr>
              <a:t></a:t>
            </a:r>
            <a:r>
              <a:rPr lang="en-US" sz="3200" b="1">
                <a:solidFill>
                  <a:srgbClr val="FFFFFF"/>
                </a:solidFill>
                <a:latin typeface="Comic Sans MS" pitchFamily="66" charset="0"/>
              </a:rPr>
              <a:t>10%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419600" y="5410200"/>
            <a:ext cx="47244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9</a:t>
            </a:r>
            <a:r>
              <a:rPr lang="en-US" sz="3200" b="1">
                <a:solidFill>
                  <a:srgbClr val="FF3300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419600" y="48307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1"/>
                </a:solidFill>
                <a:latin typeface="Comic Sans MS" pitchFamily="66" charset="0"/>
                <a:sym typeface="Wingdings" pitchFamily="2" charset="2"/>
              </a:rPr>
              <a:t>7</a:t>
            </a:r>
            <a:r>
              <a:rPr lang="en-US" sz="3200" b="1">
                <a:solidFill>
                  <a:schemeClr val="accent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419600" y="42211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5</a:t>
            </a: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419600" y="36115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CCCC"/>
                </a:solidFill>
                <a:latin typeface="Comic Sans MS" pitchFamily="66" charset="0"/>
                <a:sym typeface="Wingdings" pitchFamily="2" charset="2"/>
              </a:rPr>
              <a:t>3</a:t>
            </a:r>
            <a:r>
              <a:rPr lang="en-US" sz="3200" b="1">
                <a:solidFill>
                  <a:srgbClr val="FFCCCC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419600" y="30019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CCFF"/>
                </a:solidFill>
                <a:latin typeface="Comic Sans MS" pitchFamily="66" charset="0"/>
                <a:sym typeface="Wingdings" pitchFamily="2" charset="2"/>
              </a:rPr>
              <a:t>2</a:t>
            </a:r>
            <a:r>
              <a:rPr lang="en-US" sz="3200" b="1">
                <a:solidFill>
                  <a:srgbClr val="FFCCFF"/>
                </a:solidFill>
                <a:latin typeface="Comic Sans MS" pitchFamily="66" charset="0"/>
              </a:rPr>
              <a:t>0%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مسئله شناسی</a:t>
            </a:r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مطالعه موقعیت 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بیان مسئله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تبیین مسئله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a-IR" sz="2800" dirty="0" smtClean="0">
                <a:cs typeface="B Titr" pitchFamily="2" charset="-78"/>
              </a:rPr>
              <a:t>مطالعه موقعیت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FFC000"/>
            </a:solidFill>
          </a:ln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2800" dirty="0" smtClean="0">
                <a:latin typeface="Arial" pitchFamily="34" charset="0"/>
              </a:rPr>
              <a:t>مخاطب/ مخاطبان (ویژگی ها، علایق، توانایی ها و</a:t>
            </a:r>
            <a:r>
              <a:rPr lang="fa-IR" sz="2800" dirty="0" smtClean="0">
                <a:latin typeface="Arial" pitchFamily="34" charset="0"/>
              </a:rPr>
              <a:t>...)</a:t>
            </a:r>
          </a:p>
          <a:p>
            <a:pPr algn="r" rtl="1"/>
            <a:endParaRPr lang="fa-IR" sz="2800" dirty="0" smtClean="0">
              <a:latin typeface="Arial" pitchFamily="34" charset="0"/>
            </a:endParaRPr>
          </a:p>
          <a:p>
            <a:pPr algn="r" rtl="1"/>
            <a:r>
              <a:rPr lang="fa-IR" sz="2800" dirty="0" smtClean="0">
                <a:latin typeface="Arial" pitchFamily="34" charset="0"/>
              </a:rPr>
              <a:t>فضای </a:t>
            </a:r>
            <a:r>
              <a:rPr lang="fa-IR" sz="2800" dirty="0" smtClean="0">
                <a:latin typeface="Arial" pitchFamily="34" charset="0"/>
              </a:rPr>
              <a:t>فیزیکی</a:t>
            </a:r>
          </a:p>
          <a:p>
            <a:pPr algn="r" rtl="1"/>
            <a:r>
              <a:rPr lang="fa-IR" sz="2800" dirty="0" smtClean="0">
                <a:latin typeface="Arial" pitchFamily="34" charset="0"/>
              </a:rPr>
              <a:t> </a:t>
            </a:r>
          </a:p>
          <a:p>
            <a:pPr algn="r" rtl="1"/>
            <a:r>
              <a:rPr lang="fa-IR" sz="2800" dirty="0" smtClean="0">
                <a:latin typeface="Arial" pitchFamily="34" charset="0"/>
              </a:rPr>
              <a:t>فضای </a:t>
            </a:r>
            <a:r>
              <a:rPr lang="fa-IR" sz="2800" dirty="0" smtClean="0">
                <a:latin typeface="Arial" pitchFamily="34" charset="0"/>
              </a:rPr>
              <a:t>روانی/ تعاملات (احساسات، هیجانات، دریافت ها، واکنش ها، رفتار ها</a:t>
            </a:r>
            <a:r>
              <a:rPr lang="fa-IR" sz="2800" dirty="0" smtClean="0">
                <a:latin typeface="Arial" pitchFamily="34" charset="0"/>
              </a:rPr>
              <a:t>..)</a:t>
            </a:r>
          </a:p>
          <a:p>
            <a:pPr algn="r" rtl="1"/>
            <a:endParaRPr lang="fa-IR" sz="2800" dirty="0" smtClean="0">
              <a:latin typeface="Arial" pitchFamily="34" charset="0"/>
            </a:endParaRPr>
          </a:p>
          <a:p>
            <a:pPr algn="r" rtl="1"/>
            <a:r>
              <a:rPr lang="fa-IR" sz="2800" dirty="0" smtClean="0">
                <a:latin typeface="Arial" pitchFamily="34" charset="0"/>
              </a:rPr>
              <a:t>زاویه دید/ نگاه (باور ها، ارزش ها، مفروضات</a:t>
            </a:r>
            <a:r>
              <a:rPr lang="fa-IR" sz="2800" dirty="0" smtClean="0">
                <a:latin typeface="Arial" pitchFamily="34" charset="0"/>
              </a:rPr>
              <a:t>)</a:t>
            </a:r>
          </a:p>
          <a:p>
            <a:pPr algn="r" rtl="1"/>
            <a:endParaRPr lang="fa-IR" sz="2800" dirty="0" smtClean="0">
              <a:latin typeface="Arial" pitchFamily="34" charset="0"/>
            </a:endParaRPr>
          </a:p>
          <a:p>
            <a:pPr algn="r" rtl="1"/>
            <a:r>
              <a:rPr lang="fa-IR" sz="2800" dirty="0" smtClean="0">
                <a:latin typeface="Arial" pitchFamily="34" charset="0"/>
              </a:rPr>
              <a:t>تجربه و دانش شخصی (مستقیم، غیر مستقیم). </a:t>
            </a:r>
            <a:endParaRPr lang="en-US" sz="28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fa-IR" b="1" dirty="0" smtClean="0">
                <a:ln/>
              </a:rPr>
              <a:t>بیان مسئله</a:t>
            </a:r>
            <a:endParaRPr lang="en-US" b="1" dirty="0">
              <a:ln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B050"/>
            </a:solidFill>
          </a:ln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sz="2800" b="1" dirty="0" smtClean="0"/>
              <a:t>توصیف</a:t>
            </a:r>
            <a:r>
              <a:rPr lang="fa-IR" sz="2800" dirty="0" smtClean="0"/>
              <a:t> :(</a:t>
            </a:r>
            <a:r>
              <a:rPr lang="fa-IR" sz="2800" dirty="0" smtClean="0"/>
              <a:t>بیان ویژگی ها و مشخصه های متمایز کننده</a:t>
            </a:r>
            <a:r>
              <a:rPr lang="fa-IR" sz="2800" dirty="0" smtClean="0"/>
              <a:t>)</a:t>
            </a:r>
          </a:p>
          <a:p>
            <a:pPr algn="r" rtl="1"/>
            <a:r>
              <a:rPr lang="fa-IR" sz="2800" dirty="0" smtClean="0"/>
              <a:t>در توصیف مشخصه هایی که توسط تمام افراد یکسان دیده می شودمهم است.</a:t>
            </a:r>
          </a:p>
          <a:p>
            <a:pPr algn="r" rtl="1"/>
            <a:r>
              <a:rPr lang="fa-IR" sz="2800" dirty="0" smtClean="0"/>
              <a:t>زیرا وقتی دقیق و کامل باشد قسمت های بعدی هم بهتر صورت می گیرد.</a:t>
            </a:r>
          </a:p>
          <a:p>
            <a:pPr algn="r" rtl="1"/>
            <a:endParaRPr lang="fa-IR" sz="2800" dirty="0" smtClean="0"/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b="1" dirty="0" smtClean="0"/>
              <a:t>تشریح: </a:t>
            </a:r>
            <a:r>
              <a:rPr lang="fa-IR" sz="2800" dirty="0" smtClean="0"/>
              <a:t>(شناسایی اجزاء و روابط) </a:t>
            </a:r>
            <a:r>
              <a:rPr lang="fa-IR" sz="2800" dirty="0" smtClean="0"/>
              <a:t>یعنی اجزا و روابطی که توصیف کردید چگونه است، تا مرحله تشریح مداخله ای وجود ندارد.</a:t>
            </a: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b="1" dirty="0" smtClean="0"/>
              <a:t>بازنگری </a:t>
            </a:r>
            <a:r>
              <a:rPr lang="fa-IR" sz="2800" b="1" dirty="0" smtClean="0"/>
              <a:t>مسئله: </a:t>
            </a:r>
            <a:r>
              <a:rPr lang="fa-IR" sz="2800" dirty="0" smtClean="0"/>
              <a:t>( به گونه دیگر دیدن/ از زاویه دید دیگری به موضوع نگاه کردن) با استفاده از تکنیک های اگر، آنگاه، شش کلاه تفکر و </a:t>
            </a:r>
            <a:r>
              <a:rPr lang="fa-IR" sz="2800" dirty="0" smtClean="0"/>
              <a:t>اسکمپر.</a:t>
            </a: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b="1" dirty="0" smtClean="0"/>
              <a:t>یافتن نقطه </a:t>
            </a:r>
            <a:r>
              <a:rPr lang="fa-IR" sz="2800" b="1" dirty="0" smtClean="0"/>
              <a:t>کانونی: </a:t>
            </a:r>
            <a:r>
              <a:rPr lang="fa-IR" sz="2800" dirty="0" smtClean="0"/>
              <a:t>( انتخاب، جمع آوری شواهد، درک و تحلیل، ارائه </a:t>
            </a:r>
            <a:r>
              <a:rPr lang="fa-IR" sz="2800" dirty="0" smtClean="0"/>
              <a:t>مسئله)چگونه بود؟ چگونه می توانست باشد؟ شما چطور می بینید؟ادعاهایمان را می گوییم.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a-IR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itr" pitchFamily="2" charset="-78"/>
              </a:rPr>
              <a:t>تبیین مسئله</a:t>
            </a:r>
            <a:endParaRPr lang="en-US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70C0"/>
            </a:solidFill>
          </a:ln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sz="2400" b="1" dirty="0" smtClean="0"/>
              <a:t>تبیین مسئله: </a:t>
            </a:r>
            <a:r>
              <a:rPr lang="fa-IR" sz="2400" dirty="0" smtClean="0"/>
              <a:t>استدلال مقدمه تبیین است.</a:t>
            </a:r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 تبیین </a:t>
            </a:r>
            <a:r>
              <a:rPr lang="fa-IR" sz="2400" dirty="0" smtClean="0"/>
              <a:t>ها دو شکل استدلال قیاسی یا استقرایی دارند و به کمک شواهد و مستندات ارائه می </a:t>
            </a:r>
            <a:r>
              <a:rPr lang="fa-IR" sz="2400" dirty="0" smtClean="0"/>
              <a:t>شوند.</a:t>
            </a:r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در استدلال دلایل را کنار هم قرار می دهیم به هم ربط می دهیم به تبیین می رسیم.</a:t>
            </a:r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یک تبیین می تواند ده تا بیست تا استدلال داشته باشد.</a:t>
            </a:r>
            <a:endParaRPr lang="fa-IR" sz="2400" dirty="0" smtClean="0"/>
          </a:p>
          <a:p>
            <a:pPr algn="r" rtl="1"/>
            <a:endParaRPr lang="fa-IR" sz="2400" dirty="0" smtClean="0"/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شرایط </a:t>
            </a:r>
            <a:r>
              <a:rPr lang="fa-IR" sz="2400" dirty="0" smtClean="0"/>
              <a:t>استدلال صحیح (صحت، دقت، صراحت)</a:t>
            </a:r>
          </a:p>
          <a:p>
            <a:pPr algn="r" rtl="1">
              <a:buNone/>
            </a:pPr>
            <a:r>
              <a:rPr lang="fa-IR" sz="3600" b="1" dirty="0" smtClean="0">
                <a:cs typeface="B Nazanin" pitchFamily="2" charset="-78"/>
              </a:rPr>
              <a:t>  </a:t>
            </a:r>
            <a:endParaRPr lang="en-US" sz="3600" b="1" dirty="0" smtClean="0">
              <a:cs typeface="B Nazanin" pitchFamily="2" charset="-78"/>
            </a:endParaRPr>
          </a:p>
          <a:p>
            <a:pPr algn="r" rtl="1">
              <a:buNone/>
            </a:pPr>
            <a:endParaRPr lang="fa-IR" sz="3600" b="1" dirty="0" smtClean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fa-I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Titr" pitchFamily="2" charset="-78"/>
              </a:rPr>
              <a:t>شواهد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657600"/>
          </a:xfrm>
          <a:ln w="38100"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fa-I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انواع شواهد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دست نوشته دانش آموز و معلم/ توصیه ها/ نظرات معلم/دانش آموز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رفتار های غیر کلامی معلم و دانش آموز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اطلاعات عددی در مورد زمان و....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وجوه قابل مشاهده در محیط  مثل فاصله گروه ها و...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عملکرد دانش آموز یا معلم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3000" dirty="0" smtClean="0"/>
              <a:t>محصولات دانش آموزان، معلم یا دیگران و.....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3000" y="1371600"/>
            <a:ext cx="6781800" cy="12953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lvl="0" indent="-342900" algn="r" rtl="1">
              <a:spcBef>
                <a:spcPct val="20000"/>
              </a:spcBef>
              <a:buFont typeface="Arial" pitchFamily="34" charset="0"/>
              <a:buChar char="•"/>
            </a:pPr>
            <a:r>
              <a:rPr lang="fa-IR" sz="3200" dirty="0" smtClean="0"/>
              <a:t>شواهد: اطلاعاتی که بتوانند اثبات ادعا را فراهم کند.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شواهد: آمیخته به نظرات یا جهت گیری های شخصی نیست.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شواهد: برای قضاوت حرفه ای مورد استفاده قرار می گیرند.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چرخه شواهد </a:t>
            </a:r>
            <a:endParaRPr lang="en-US" dirty="0">
              <a:cs typeface="B Titr" pitchFamily="2" charset="-78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4800" y="2057400"/>
            <a:ext cx="7924800" cy="4104620"/>
            <a:chOff x="304800" y="2057400"/>
            <a:chExt cx="7924800" cy="4104620"/>
          </a:xfrm>
        </p:grpSpPr>
        <p:sp>
          <p:nvSpPr>
            <p:cNvPr id="3" name="Oval 2"/>
            <p:cNvSpPr/>
            <p:nvPr/>
          </p:nvSpPr>
          <p:spPr>
            <a:xfrm>
              <a:off x="304800" y="2514600"/>
              <a:ext cx="2514600" cy="2362200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33400" y="3440668"/>
              <a:ext cx="19050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b="1" dirty="0" smtClean="0">
                  <a:solidFill>
                    <a:srgbClr val="0070C0"/>
                  </a:solidFill>
                  <a:cs typeface="B Titr" pitchFamily="2" charset="-78"/>
                </a:rPr>
                <a:t>جمع آوری شواهد</a:t>
              </a:r>
              <a:endParaRPr lang="en-US" b="1" dirty="0">
                <a:solidFill>
                  <a:srgbClr val="0070C0"/>
                </a:solidFill>
                <a:cs typeface="B Titr" pitchFamily="2" charset="-7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2145268"/>
              <a:ext cx="2209800" cy="400110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 smtClean="0">
                  <a:cs typeface="B Titr" pitchFamily="2" charset="-78"/>
                </a:rPr>
                <a:t>تنظیم/ پیکره بندی</a:t>
              </a:r>
              <a:endParaRPr lang="en-US" sz="2000" dirty="0">
                <a:cs typeface="B Titr" pitchFamily="2" charset="-78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72200" y="2057400"/>
              <a:ext cx="1371600" cy="646331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تفسیر: شفاف سازی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19800" y="4114800"/>
              <a:ext cx="17526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جمع بندی</a:t>
              </a:r>
              <a:endParaRPr lang="en-US" dirty="0">
                <a:cs typeface="B Titr" pitchFamily="2" charset="-78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34000" y="5638800"/>
              <a:ext cx="2895600" cy="52322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800" smtClean="0">
                  <a:cs typeface="B Titr" pitchFamily="2" charset="-78"/>
                </a:rPr>
                <a:t>تأثیرگذاربر </a:t>
              </a:r>
              <a:r>
                <a:rPr lang="fa-IR" sz="2800" dirty="0" smtClean="0">
                  <a:cs typeface="B Titr" pitchFamily="2" charset="-78"/>
                </a:rPr>
                <a:t>یادگیری</a:t>
              </a:r>
              <a:endParaRPr lang="en-US" sz="2800" dirty="0">
                <a:cs typeface="B Titr" pitchFamily="2" charset="-78"/>
              </a:endParaRPr>
            </a:p>
          </p:txBody>
        </p:sp>
        <p:cxnSp>
          <p:nvCxnSpPr>
            <p:cNvPr id="10" name="Straight Arrow Connector 9"/>
            <p:cNvCxnSpPr>
              <a:stCxn id="3" idx="6"/>
            </p:cNvCxnSpPr>
            <p:nvPr/>
          </p:nvCxnSpPr>
          <p:spPr>
            <a:xfrm flipV="1">
              <a:off x="2819400" y="2743200"/>
              <a:ext cx="838200" cy="9525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953000" y="2362200"/>
              <a:ext cx="990600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781800" y="28956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6781800" y="45720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2743200" y="4267200"/>
              <a:ext cx="28194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33800" y="4495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خیر!!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228600"/>
          <a:ext cx="8382000" cy="6371337"/>
        </p:xfrm>
        <a:graphic>
          <a:graphicData uri="http://schemas.openxmlformats.org/drawingml/2006/table">
            <a:tbl>
              <a:tblPr rtl="1">
                <a:tableStyleId>{7DF18680-E054-41AD-8BC1-D1AEF772440D}</a:tableStyleId>
              </a:tblPr>
              <a:tblGrid>
                <a:gridCol w="2587885"/>
                <a:gridCol w="5794115"/>
              </a:tblGrid>
              <a:tr h="893141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800" b="1" dirty="0" smtClean="0">
                          <a:cs typeface="B Titr" pitchFamily="2" charset="-78"/>
                        </a:rPr>
                        <a:t>مستند </a:t>
                      </a:r>
                      <a:r>
                        <a:rPr lang="fa-IR" sz="2800" b="1" dirty="0" smtClean="0">
                          <a:cs typeface="B Titr" pitchFamily="2" charset="-78"/>
                        </a:rPr>
                        <a:t>سازی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b="1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3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آنها می گویند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به موضع اشاره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3943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خلاصه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خلاصه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3943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نقل قول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صورت نقل قول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7887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واکنش های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مخالفت یا موافقت خود را با دلایلی بگویید که شواهد داشته باشد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7887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اما ما می گوییم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پیش بینی کنید که آنها چطور خواهند گفت که شما اشتباه می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7887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چرا مهم است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چرا موضع شما مهم است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7887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پیوند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ایده ها را در جهت پشتیبانی از ادعا به هم پیوند بزنید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  <a:tr h="7887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به عبارت دیگر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دیدگاه های ادعای خود را به روش دیگر بازگو نمایید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24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+mn-cs"/>
              </a:rPr>
              <a:t>صحت، دقت، صراحت </a:t>
            </a:r>
            <a:endParaRPr lang="en-US" dirty="0"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1752600"/>
            <a:ext cx="6629400" cy="193899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صحت (درستی)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پرسش­هايي که بر صحت تمرکز دارند: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آيا اين مطلب واقعاً درست است؟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</a:t>
            </a: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مي توانم </a:t>
            </a: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صحت اين مطلب را بررسي کنم؟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</a:t>
            </a: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مي توانم </a:t>
            </a: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بفهمم اين مطلب درست است؟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5181601"/>
            <a:ext cx="6705600" cy="1231106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lvl="0" algn="r" rtl="1">
              <a:spcBef>
                <a:spcPct val="0"/>
              </a:spcBef>
              <a:defRPr/>
            </a:pPr>
            <a:endParaRPr lang="fa-IR" dirty="0" smtClean="0"/>
          </a:p>
          <a:p>
            <a:pPr lvl="0" algn="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بیان صریح فرضیه هایی که ما را هدایت می کند.</a:t>
            </a:r>
          </a:p>
          <a:p>
            <a:pPr lvl="0" algn="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قرار دادن فرضیه ها در معرض استدلال</a:t>
            </a:r>
            <a:endParaRPr lang="en-US" sz="2800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3657600"/>
            <a:ext cx="66294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r" rtl="1">
              <a:spcBef>
                <a:spcPct val="0"/>
              </a:spcBef>
              <a:defRPr/>
            </a:pPr>
            <a:r>
              <a:rPr lang="fa-IR" sz="2400" b="1" dirty="0" smtClean="0">
                <a:cs typeface="B Nazanin" pitchFamily="2" charset="-78"/>
              </a:rPr>
              <a:t>دقت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سؤالاتي که بر </a:t>
            </a:r>
            <a:r>
              <a:rPr lang="fa-IR" sz="2400" b="1" dirty="0" smtClean="0">
                <a:cs typeface="B Nazanin" pitchFamily="2" charset="-78"/>
              </a:rPr>
              <a:t>دقت </a:t>
            </a:r>
            <a:r>
              <a:rPr lang="fa-IR" sz="2400" b="1" dirty="0" smtClean="0">
                <a:cs typeface="B Nazanin" pitchFamily="2" charset="-78"/>
              </a:rPr>
              <a:t>تمرکز دارند به شرح زير هستند: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</a:t>
            </a:r>
            <a:r>
              <a:rPr lang="fa-IR" sz="2400" b="1" dirty="0" smtClean="0">
                <a:cs typeface="B Nazanin" pitchFamily="2" charset="-78"/>
              </a:rPr>
              <a:t>مي توانيد </a:t>
            </a:r>
            <a:r>
              <a:rPr lang="fa-IR" sz="2400" b="1" dirty="0" smtClean="0">
                <a:cs typeface="B Nazanin" pitchFamily="2" charset="-78"/>
              </a:rPr>
              <a:t>جزئيات بيشتري ارائه کنيد؟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</a:t>
            </a:r>
            <a:r>
              <a:rPr lang="fa-IR" sz="2400" b="1" dirty="0" smtClean="0">
                <a:cs typeface="B Nazanin" pitchFamily="2" charset="-78"/>
              </a:rPr>
              <a:t>مي توانيد صريح تر </a:t>
            </a:r>
            <a:r>
              <a:rPr lang="fa-IR" sz="2400" b="1" dirty="0" smtClean="0">
                <a:cs typeface="B Nazanin" pitchFamily="2" charset="-78"/>
              </a:rPr>
              <a:t>باشيد؟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600</Words>
  <Application>Microsoft Office PowerPoint</Application>
  <PresentationFormat>On-screen Show (4:3)</PresentationFormat>
  <Paragraphs>108</Paragraphs>
  <Slides>11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Clip</vt:lpstr>
      <vt:lpstr>به نام خدا</vt:lpstr>
      <vt:lpstr>مسئله شناسی</vt:lpstr>
      <vt:lpstr>مطالعه موقعیت</vt:lpstr>
      <vt:lpstr>بیان مسئله</vt:lpstr>
      <vt:lpstr>تبیین مسئله</vt:lpstr>
      <vt:lpstr>شواهد</vt:lpstr>
      <vt:lpstr>چرخه شواهد </vt:lpstr>
      <vt:lpstr>Slide 8</vt:lpstr>
      <vt:lpstr>صحت، دقت، صراحت </vt:lpstr>
      <vt:lpstr>بازتابی آگاهي مدل</vt:lpstr>
      <vt:lpstr>Teaching Adults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تصور کنید در کلاس یک معلم حرفه‏ای  حضور دارید! آنچه می بینید؟  آنچه می شنوید؟  آنچه دانش آموزان می گویند/ انجام می دهند؟ </dc:title>
  <dc:creator>amene</dc:creator>
  <cp:lastModifiedBy>MRT</cp:lastModifiedBy>
  <cp:revision>43</cp:revision>
  <dcterms:created xsi:type="dcterms:W3CDTF">2006-08-16T00:00:00Z</dcterms:created>
  <dcterms:modified xsi:type="dcterms:W3CDTF">2014-12-05T07:31:26Z</dcterms:modified>
</cp:coreProperties>
</file>