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3" r:id="rId4"/>
    <p:sldId id="265" r:id="rId5"/>
    <p:sldId id="270" r:id="rId6"/>
    <p:sldId id="267" r:id="rId7"/>
    <p:sldId id="26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5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EC31A8-D7B3-4C96-802E-C202C3C0E319}" type="datetimeFigureOut">
              <a:rPr lang="en-US" smtClean="0"/>
              <a:pPr/>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EC31A8-D7B3-4C96-802E-C202C3C0E319}" type="datetimeFigureOut">
              <a:rPr lang="en-US" smtClean="0"/>
              <a:pPr/>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EC31A8-D7B3-4C96-802E-C202C3C0E319}" type="datetimeFigureOut">
              <a:rPr lang="en-US" smtClean="0"/>
              <a:pPr/>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EC31A8-D7B3-4C96-802E-C202C3C0E319}" type="datetimeFigureOut">
              <a:rPr lang="en-US" smtClean="0"/>
              <a:pPr/>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EC31A8-D7B3-4C96-802E-C202C3C0E319}" type="datetimeFigureOut">
              <a:rPr lang="en-US" smtClean="0"/>
              <a:pPr/>
              <a:t>12/5/2014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EC31A8-D7B3-4C96-802E-C202C3C0E319}" type="datetimeFigureOut">
              <a:rPr lang="en-US" smtClean="0"/>
              <a:pPr/>
              <a:t>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EC31A8-D7B3-4C96-802E-C202C3C0E319}" type="datetimeFigureOut">
              <a:rPr lang="en-US" smtClean="0"/>
              <a:pPr/>
              <a:t>12/5/2014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EC31A8-D7B3-4C96-802E-C202C3C0E319}" type="datetimeFigureOut">
              <a:rPr lang="en-US" smtClean="0"/>
              <a:pPr/>
              <a:t>12/5/2014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EC31A8-D7B3-4C96-802E-C202C3C0E319}" type="datetimeFigureOut">
              <a:rPr lang="en-US" smtClean="0"/>
              <a:pPr/>
              <a:t>12/5/2014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EC31A8-D7B3-4C96-802E-C202C3C0E319}" type="datetimeFigureOut">
              <a:rPr lang="en-US" smtClean="0"/>
              <a:pPr/>
              <a:t>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EC31A8-D7B3-4C96-802E-C202C3C0E319}" type="datetimeFigureOut">
              <a:rPr lang="en-US" smtClean="0"/>
              <a:pPr/>
              <a:t>12/5/2014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D31743-56D1-46D9-B142-CFFF8C79E1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EC31A8-D7B3-4C96-802E-C202C3C0E319}" type="datetimeFigureOut">
              <a:rPr lang="en-US" smtClean="0"/>
              <a:pPr/>
              <a:t>12/5/2014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D31743-56D1-46D9-B142-CFFF8C79E10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4" name="Picture 3" descr="Image-97.jpg"/>
          <p:cNvPicPr>
            <a:picLocks noChangeAspect="1"/>
          </p:cNvPicPr>
          <p:nvPr/>
        </p:nvPicPr>
        <p:blipFill>
          <a:blip r:embed="rId2" cstate="print"/>
          <a:stretch>
            <a:fillRect/>
          </a:stretch>
        </p:blipFill>
        <p:spPr>
          <a:xfrm>
            <a:off x="0" y="0"/>
            <a:ext cx="9144000" cy="6858000"/>
          </a:xfrm>
          <a:prstGeom prst="rect">
            <a:avLst/>
          </a:prstGeom>
          <a:solidFill>
            <a:schemeClr val="bg1">
              <a:lumMod val="95000"/>
            </a:schemeClr>
          </a:solidFill>
        </p:spPr>
      </p:pic>
      <p:sp>
        <p:nvSpPr>
          <p:cNvPr id="6" name="Rectangle 5"/>
          <p:cNvSpPr/>
          <p:nvPr/>
        </p:nvSpPr>
        <p:spPr>
          <a:xfrm>
            <a:off x="762000" y="2755880"/>
            <a:ext cx="7543800" cy="3416320"/>
          </a:xfrm>
          <a:prstGeom prst="rect">
            <a:avLst/>
          </a:prstGeom>
          <a:solidFill>
            <a:schemeClr val="bg1"/>
          </a:solidFill>
        </p:spPr>
        <p:txBody>
          <a:bodyPr wrap="square">
            <a:spAutoFit/>
          </a:bodyPr>
          <a:lstStyle/>
          <a:p>
            <a:pPr algn="ctr" rtl="1"/>
            <a:r>
              <a:rPr lang="fa-IR" sz="9600" dirty="0" smtClean="0">
                <a:cs typeface="B Nazanin" pitchFamily="2" charset="-78"/>
              </a:rPr>
              <a:t>پژوهش</a:t>
            </a:r>
            <a:r>
              <a:rPr lang="en-US" sz="9600" dirty="0" smtClean="0">
                <a:cs typeface="B Nazanin" pitchFamily="2" charset="-78"/>
              </a:rPr>
              <a:t> </a:t>
            </a:r>
            <a:r>
              <a:rPr lang="fa-IR" sz="9600" dirty="0" smtClean="0">
                <a:cs typeface="B Nazanin" pitchFamily="2" charset="-78"/>
              </a:rPr>
              <a:t>های روایی</a:t>
            </a:r>
            <a:endParaRPr lang="en-US" sz="9600" dirty="0" smtClean="0">
              <a:cs typeface="B Nazanin" pitchFamily="2" charset="-78"/>
            </a:endParaRPr>
          </a:p>
          <a:p>
            <a:pPr algn="ctr" rtl="1"/>
            <a:r>
              <a:rPr lang="en-US" sz="6000" b="1" dirty="0" smtClean="0">
                <a:cs typeface="+mj-cs"/>
              </a:rPr>
              <a:t>Narrative Research</a:t>
            </a:r>
            <a:endParaRPr lang="en-US" sz="6000" dirty="0" smtClean="0">
              <a:cs typeface="+mj-cs"/>
            </a:endParaRPr>
          </a:p>
          <a:p>
            <a:pPr lvl="0" algn="ctr">
              <a:spcBef>
                <a:spcPct val="0"/>
              </a:spcBef>
              <a:defRPr/>
            </a:pPr>
            <a:endParaRPr lang="en-US" sz="6000" b="1" dirty="0">
              <a:effectLst>
                <a:outerShdw blurRad="38100" dist="38100" dir="2700000" algn="tl">
                  <a:srgbClr val="000000"/>
                </a:outerShdw>
              </a:effectLst>
              <a:latin typeface="BernhardMod BT" pitchFamily="18" charset="0"/>
              <a:cs typeface="+mj-cs"/>
            </a:endParaRPr>
          </a:p>
        </p:txBody>
      </p:sp>
      <p:sp>
        <p:nvSpPr>
          <p:cNvPr id="8" name="Title 1"/>
          <p:cNvSpPr>
            <a:spLocks noGrp="1"/>
          </p:cNvSpPr>
          <p:nvPr>
            <p:ph type="ctrTitle"/>
          </p:nvPr>
        </p:nvSpPr>
        <p:spPr>
          <a:xfrm>
            <a:off x="1524000" y="304800"/>
            <a:ext cx="5638800" cy="1470025"/>
          </a:xfrm>
        </p:spPr>
        <p:txBody>
          <a:bodyPr/>
          <a:lstStyle/>
          <a:p>
            <a:r>
              <a:rPr lang="fa-IR" sz="8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2  Nazanin"/>
              </a:rPr>
              <a:t>به نام خدا</a:t>
            </a:r>
            <a:endParaRPr lang="en-US" sz="88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2  Nazani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Grp="1" noChangeArrowheads="1"/>
          </p:cNvSpPr>
          <p:nvPr>
            <p:ph type="title"/>
          </p:nvPr>
        </p:nvSpPr>
        <p:spPr>
          <a:xfrm>
            <a:off x="762000" y="2286000"/>
            <a:ext cx="7620000" cy="2362200"/>
          </a:xfrm>
          <a:prstGeom prst="rect">
            <a:avLst/>
          </a:prstGeom>
        </p:spPr>
        <p:txBody>
          <a:bodyPr vert="horz" lIns="91440" tIns="45720" rIns="91440" bIns="45720" rtlCol="0">
            <a:noAutofit/>
          </a:bodyPr>
          <a:lstStyle/>
          <a:p>
            <a:pPr algn="r" rtl="1"/>
            <a:r>
              <a:rPr lang="fa-IR" sz="2800" b="1" dirty="0" smtClean="0">
                <a:cs typeface="B Nazanin" pitchFamily="2" charset="-78"/>
              </a:rPr>
              <a:t>پژوهش روایتی:</a:t>
            </a:r>
            <a:r>
              <a:rPr lang="en-US" sz="2800" dirty="0" smtClean="0">
                <a:cs typeface="B Nazanin" pitchFamily="2" charset="-78"/>
              </a:rPr>
              <a:t/>
            </a:r>
            <a:br>
              <a:rPr lang="en-US" sz="2800" dirty="0" smtClean="0">
                <a:cs typeface="B Nazanin" pitchFamily="2" charset="-78"/>
              </a:rPr>
            </a:br>
            <a:r>
              <a:rPr lang="fa-IR" sz="2400" dirty="0" smtClean="0">
                <a:cs typeface="B Nazanin" pitchFamily="2" charset="-78"/>
              </a:rPr>
              <a:t> </a:t>
            </a:r>
            <a:r>
              <a:rPr lang="en-US" sz="2000" dirty="0" smtClean="0">
                <a:cs typeface="B Nazanin" pitchFamily="2" charset="-78"/>
              </a:rPr>
              <a:t/>
            </a:r>
            <a:br>
              <a:rPr lang="en-US" sz="2000" dirty="0" smtClean="0">
                <a:cs typeface="B Nazanin" pitchFamily="2" charset="-78"/>
              </a:rPr>
            </a:br>
            <a:r>
              <a:rPr lang="fa-IR" sz="2000" b="1" dirty="0" smtClean="0">
                <a:cs typeface="B Nazanin" pitchFamily="2" charset="-78"/>
              </a:rPr>
              <a:t> کرسول(2012) معتقد است اصطلاح روایی از فعل « روایت کردن » یا « بیان کردن (مانند داستان) با جزئیات » می</a:t>
            </a:r>
            <a:r>
              <a:rPr lang="en-US" sz="2000" b="1" dirty="0" smtClean="0">
                <a:cs typeface="B Nazanin" pitchFamily="2" charset="-78"/>
              </a:rPr>
              <a:t> </a:t>
            </a:r>
            <a:r>
              <a:rPr lang="fa-IR" sz="2000" b="1" dirty="0" smtClean="0">
                <a:cs typeface="B Nazanin" pitchFamily="2" charset="-78"/>
              </a:rPr>
              <a:t>آید. </a:t>
            </a:r>
            <a:br>
              <a:rPr lang="fa-IR" sz="2000" b="1" dirty="0" smtClean="0">
                <a:cs typeface="B Nazanin" pitchFamily="2" charset="-78"/>
              </a:rPr>
            </a:br>
            <a:r>
              <a:rPr lang="fa-IR" sz="2000" b="1" dirty="0" smtClean="0">
                <a:cs typeface="B Nazanin" pitchFamily="2" charset="-78"/>
              </a:rPr>
              <a:t/>
            </a:r>
            <a:br>
              <a:rPr lang="fa-IR" sz="2000" b="1" dirty="0" smtClean="0">
                <a:cs typeface="B Nazanin" pitchFamily="2" charset="-78"/>
              </a:rPr>
            </a:br>
            <a:r>
              <a:rPr lang="fa-IR" sz="2000" b="1" dirty="0" smtClean="0">
                <a:cs typeface="B Nazanin" pitchFamily="2" charset="-78"/>
              </a:rPr>
              <a:t/>
            </a:r>
            <a:br>
              <a:rPr lang="fa-IR" sz="2000" b="1" dirty="0" smtClean="0">
                <a:cs typeface="B Nazanin" pitchFamily="2" charset="-78"/>
              </a:rPr>
            </a:br>
            <a:r>
              <a:rPr lang="fa-IR" sz="2000" b="1" dirty="0" smtClean="0">
                <a:cs typeface="B Nazanin" pitchFamily="2" charset="-78"/>
              </a:rPr>
              <a:t>پژوهش روایتی یک راهبرد پژوهشی است که پژوهشگر به کمک آن زندگی افراد را مطالعه می کند و از یک یا چند نفر می خواهد که داستانهای زندگی خود را بیان کنند.</a:t>
            </a:r>
            <a:br>
              <a:rPr lang="fa-IR" sz="2000" b="1" dirty="0" smtClean="0">
                <a:cs typeface="B Nazanin" pitchFamily="2" charset="-78"/>
              </a:rPr>
            </a:br>
            <a:r>
              <a:rPr lang="fa-IR" sz="2000" b="1" dirty="0" smtClean="0">
                <a:cs typeface="B Nazanin" pitchFamily="2" charset="-78"/>
              </a:rPr>
              <a:t/>
            </a:r>
            <a:br>
              <a:rPr lang="fa-IR" sz="2000" b="1" dirty="0" smtClean="0">
                <a:cs typeface="B Nazanin" pitchFamily="2" charset="-78"/>
              </a:rPr>
            </a:br>
            <a:r>
              <a:rPr lang="fa-IR" sz="2000" b="1" dirty="0" smtClean="0">
                <a:cs typeface="B Nazanin" pitchFamily="2" charset="-78"/>
              </a:rPr>
              <a:t/>
            </a:r>
            <a:br>
              <a:rPr lang="fa-IR" sz="2000" b="1" dirty="0" smtClean="0">
                <a:cs typeface="B Nazanin" pitchFamily="2" charset="-78"/>
              </a:rPr>
            </a:br>
            <a:r>
              <a:rPr lang="fa-IR" sz="2000" b="1" dirty="0" smtClean="0">
                <a:cs typeface="B Nazanin" pitchFamily="2" charset="-78"/>
              </a:rPr>
              <a:t> سپس، این اطلاعات توسط پژوهشگر به صورت روایت زمانی بازگویی یا بازسازی می شوند.</a:t>
            </a:r>
            <a:br>
              <a:rPr lang="fa-IR" sz="2000" b="1" dirty="0" smtClean="0">
                <a:cs typeface="B Nazanin" pitchFamily="2" charset="-78"/>
              </a:rPr>
            </a:br>
            <a:r>
              <a:rPr lang="fa-IR" sz="2000" b="1" dirty="0" smtClean="0">
                <a:cs typeface="B Nazanin" pitchFamily="2" charset="-78"/>
              </a:rPr>
              <a:t/>
            </a:r>
            <a:br>
              <a:rPr lang="fa-IR" sz="2000" b="1" dirty="0" smtClean="0">
                <a:cs typeface="B Nazanin" pitchFamily="2" charset="-78"/>
              </a:rPr>
            </a:br>
            <a:r>
              <a:rPr lang="en-US" sz="2800" dirty="0" smtClean="0">
                <a:cs typeface="B Nazanin" pitchFamily="2" charset="-78"/>
              </a:rPr>
              <a:t/>
            </a:r>
            <a:br>
              <a:rPr lang="en-US" sz="2800" dirty="0" smtClean="0">
                <a:cs typeface="B Nazanin" pitchFamily="2" charset="-78"/>
              </a:rPr>
            </a:br>
            <a:endParaRPr kumimoji="0" lang="en-US" sz="2800" b="0" i="0" u="none" strike="noStrike" kern="1200" cap="none" spc="0" normalizeH="0" baseline="0" noProof="0" dirty="0">
              <a:ln>
                <a:noFill/>
              </a:ln>
              <a:solidFill>
                <a:schemeClr val="tx1"/>
              </a:solidFill>
              <a:effectLst/>
              <a:uLnTx/>
              <a:uFillTx/>
              <a:latin typeface="+mn-lt"/>
              <a:ea typeface="+mn-ea"/>
              <a:cs typeface="B Nazanin"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5257800" cy="1143000"/>
          </a:xfrm>
        </p:spPr>
        <p:txBody>
          <a:bodyPr>
            <a:normAutofit fontScale="90000"/>
          </a:bodyPr>
          <a:lstStyle/>
          <a:p>
            <a:r>
              <a:rPr lang="ar-SA" sz="3600" b="1" dirty="0" smtClean="0">
                <a:cs typeface="B Nazanin" pitchFamily="2" charset="-78"/>
              </a:rPr>
              <a:t>ابزارهای گردآوری داده ها:</a:t>
            </a:r>
            <a:r>
              <a:rPr lang="en-US" dirty="0" smtClean="0">
                <a:cs typeface="B Nazanin" pitchFamily="2" charset="-78"/>
              </a:rPr>
              <a:t/>
            </a:r>
            <a:br>
              <a:rPr lang="en-US" dirty="0" smtClean="0">
                <a:cs typeface="B Nazanin" pitchFamily="2" charset="-78"/>
              </a:rPr>
            </a:br>
            <a:endParaRPr lang="en-US" dirty="0">
              <a:cs typeface="B Nazanin" pitchFamily="2" charset="-78"/>
            </a:endParaRPr>
          </a:p>
        </p:txBody>
      </p:sp>
      <p:sp>
        <p:nvSpPr>
          <p:cNvPr id="5" name="Content Placeholder 4"/>
          <p:cNvSpPr>
            <a:spLocks noGrp="1"/>
          </p:cNvSpPr>
          <p:nvPr>
            <p:ph idx="1"/>
          </p:nvPr>
        </p:nvSpPr>
        <p:spPr>
          <a:xfrm>
            <a:off x="1066800" y="1752600"/>
            <a:ext cx="4876800" cy="3429000"/>
          </a:xfrm>
        </p:spPr>
        <p:txBody>
          <a:bodyPr>
            <a:noAutofit/>
          </a:bodyPr>
          <a:lstStyle/>
          <a:p>
            <a:pPr marL="457200" indent="-457200" algn="r" rtl="1">
              <a:buFont typeface="+mj-lt"/>
              <a:buAutoNum type="arabicPeriod"/>
            </a:pPr>
            <a:r>
              <a:rPr lang="ar-SA" sz="2400" dirty="0" smtClean="0">
                <a:cs typeface="B Nazanin" pitchFamily="2" charset="-78"/>
              </a:rPr>
              <a:t>یادداشتهای میدانی از تجربه های مشترک</a:t>
            </a:r>
            <a:endParaRPr lang="en-US" sz="2400" dirty="0" smtClean="0">
              <a:cs typeface="B Nazanin" pitchFamily="2" charset="-78"/>
            </a:endParaRPr>
          </a:p>
          <a:p>
            <a:pPr marL="457200" indent="-457200" algn="r" rtl="1">
              <a:buFont typeface="+mj-lt"/>
              <a:buAutoNum type="arabicPeriod"/>
            </a:pPr>
            <a:r>
              <a:rPr lang="ar-SA" sz="2400" dirty="0" smtClean="0">
                <a:cs typeface="B Nazanin" pitchFamily="2" charset="-78"/>
              </a:rPr>
              <a:t>دفترچه یادداشت های روزانه</a:t>
            </a:r>
            <a:endParaRPr lang="en-US" sz="2400" dirty="0" smtClean="0">
              <a:cs typeface="B Nazanin" pitchFamily="2" charset="-78"/>
            </a:endParaRPr>
          </a:p>
          <a:p>
            <a:pPr marL="457200" indent="-457200" algn="r" rtl="1">
              <a:buFont typeface="+mj-lt"/>
              <a:buAutoNum type="arabicPeriod"/>
            </a:pPr>
            <a:r>
              <a:rPr lang="ar-SA" sz="2400" dirty="0" smtClean="0">
                <a:cs typeface="B Nazanin" pitchFamily="2" charset="-78"/>
              </a:rPr>
              <a:t>مصاحبه ها</a:t>
            </a:r>
            <a:endParaRPr lang="en-US" sz="2400" dirty="0" smtClean="0">
              <a:cs typeface="B Nazanin" pitchFamily="2" charset="-78"/>
            </a:endParaRPr>
          </a:p>
          <a:p>
            <a:pPr marL="457200" indent="-457200" algn="r" rtl="1">
              <a:buFont typeface="+mj-lt"/>
              <a:buAutoNum type="arabicPeriod"/>
            </a:pPr>
            <a:r>
              <a:rPr lang="ar-SA" sz="2400" dirty="0" smtClean="0">
                <a:cs typeface="B Nazanin" pitchFamily="2" charset="-78"/>
              </a:rPr>
              <a:t>داستان گویی</a:t>
            </a:r>
            <a:endParaRPr lang="en-US" sz="2400" dirty="0" smtClean="0">
              <a:cs typeface="B Nazanin" pitchFamily="2" charset="-78"/>
            </a:endParaRPr>
          </a:p>
          <a:p>
            <a:pPr marL="457200" indent="-457200" algn="r" rtl="1">
              <a:buFont typeface="+mj-lt"/>
              <a:buAutoNum type="arabicPeriod"/>
            </a:pPr>
            <a:r>
              <a:rPr lang="ar-SA" sz="2400" dirty="0" smtClean="0">
                <a:cs typeface="B Nazanin" pitchFamily="2" charset="-78"/>
              </a:rPr>
              <a:t>نامه نگاری</a:t>
            </a:r>
            <a:endParaRPr lang="en-US" sz="2400" dirty="0" smtClean="0">
              <a:cs typeface="B Nazanin" pitchFamily="2" charset="-78"/>
            </a:endParaRPr>
          </a:p>
          <a:p>
            <a:pPr marL="457200" indent="-457200" algn="r" rtl="1">
              <a:buFont typeface="+mj-lt"/>
              <a:buAutoNum type="arabicPeriod"/>
            </a:pPr>
            <a:r>
              <a:rPr lang="ar-SA" sz="2400" dirty="0" smtClean="0">
                <a:cs typeface="B Nazanin" pitchFamily="2" charset="-78"/>
              </a:rPr>
              <a:t>نوشته</a:t>
            </a:r>
            <a:r>
              <a:rPr lang="en-US" sz="2400" dirty="0" smtClean="0">
                <a:cs typeface="B Nazanin" pitchFamily="2" charset="-78"/>
              </a:rPr>
              <a:t> </a:t>
            </a:r>
            <a:r>
              <a:rPr lang="ar-SA" sz="2400" dirty="0" smtClean="0">
                <a:cs typeface="B Nazanin" pitchFamily="2" charset="-78"/>
              </a:rPr>
              <a:t>های خودزیست نگارانه و زیست نگارانه</a:t>
            </a:r>
            <a:endParaRPr lang="en-US" sz="2400" dirty="0" smtClean="0">
              <a:cs typeface="B Nazanin" pitchFamily="2" charset="-78"/>
            </a:endParaRPr>
          </a:p>
          <a:p>
            <a:pPr marL="457200" indent="-457200" algn="r" rtl="1">
              <a:buFont typeface="+mj-lt"/>
              <a:buAutoNum type="arabicPeriod"/>
            </a:pPr>
            <a:r>
              <a:rPr lang="ar-SA" sz="2400" dirty="0" smtClean="0">
                <a:cs typeface="B Nazanin" pitchFamily="2" charset="-78"/>
              </a:rPr>
              <a:t>منابع دیگر داده</a:t>
            </a:r>
            <a:r>
              <a:rPr lang="en-US" sz="2400" dirty="0" smtClean="0">
                <a:cs typeface="B Nazanin" pitchFamily="2" charset="-78"/>
              </a:rPr>
              <a:t> </a:t>
            </a:r>
            <a:r>
              <a:rPr lang="ar-SA" sz="2400" dirty="0" smtClean="0">
                <a:cs typeface="B Nazanin" pitchFamily="2" charset="-78"/>
              </a:rPr>
              <a:t>های روایی </a:t>
            </a:r>
            <a:endParaRPr lang="en-US" sz="2400" dirty="0" smtClean="0">
              <a:cs typeface="B Nazanin" pitchFamily="2" charset="-78"/>
            </a:endParaRPr>
          </a:p>
          <a:p>
            <a:pPr algn="r">
              <a:buNone/>
            </a:pPr>
            <a:endParaRPr lang="en-US" sz="2400" dirty="0">
              <a:cs typeface="B Nazanin" pitchFamily="2" charset="-78"/>
            </a:endParaRPr>
          </a:p>
        </p:txBody>
      </p:sp>
      <p:pic>
        <p:nvPicPr>
          <p:cNvPr id="6" name="Content Placeholder 3" descr="Image-10351.JPG"/>
          <p:cNvPicPr>
            <a:picLocks noChangeAspect="1"/>
          </p:cNvPicPr>
          <p:nvPr/>
        </p:nvPicPr>
        <p:blipFill>
          <a:blip r:embed="rId2" cstate="print"/>
          <a:stretch>
            <a:fillRect/>
          </a:stretch>
        </p:blipFill>
        <p:spPr>
          <a:xfrm>
            <a:off x="6629400" y="1"/>
            <a:ext cx="2514600" cy="213359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447800"/>
            <a:ext cx="8534400" cy="4267200"/>
          </a:xfrm>
        </p:spPr>
        <p:txBody>
          <a:bodyPr>
            <a:noAutofit/>
          </a:bodyPr>
          <a:lstStyle/>
          <a:p>
            <a:pPr algn="r" rtl="1"/>
            <a:r>
              <a:rPr lang="ar-SA" sz="2400" b="1" dirty="0" smtClean="0">
                <a:cs typeface="B Nazanin" pitchFamily="2" charset="-78"/>
              </a:rPr>
              <a:t>تحلیل ساختاری روایت ها:</a:t>
            </a:r>
            <a:r>
              <a:rPr lang="fa-IR" sz="2400" b="1" dirty="0" smtClean="0">
                <a:cs typeface="B Nazanin" pitchFamily="2" charset="-78"/>
              </a:rPr>
              <a:t/>
            </a:r>
            <a:br>
              <a:rPr lang="fa-IR" sz="2400" b="1" dirty="0" smtClean="0">
                <a:cs typeface="B Nazanin" pitchFamily="2" charset="-78"/>
              </a:rPr>
            </a:br>
            <a:r>
              <a:rPr lang="en-US" sz="2000" dirty="0" smtClean="0">
                <a:cs typeface="B Nazanin" pitchFamily="2" charset="-78"/>
              </a:rPr>
              <a:t/>
            </a:r>
            <a:br>
              <a:rPr lang="en-US" sz="2000" dirty="0" smtClean="0">
                <a:cs typeface="B Nazanin" pitchFamily="2" charset="-78"/>
              </a:rPr>
            </a:br>
            <a:r>
              <a:rPr lang="ar-SA" sz="2000" b="1" dirty="0" smtClean="0">
                <a:cs typeface="B Nazanin" pitchFamily="2" charset="-78"/>
              </a:rPr>
              <a:t>واندایک استفاده از چهار قاعده</a:t>
            </a:r>
            <a:r>
              <a:rPr lang="en-US" sz="2000" b="1" dirty="0" smtClean="0">
                <a:cs typeface="B Nazanin" pitchFamily="2" charset="-78"/>
              </a:rPr>
              <a:t> </a:t>
            </a:r>
            <a:r>
              <a:rPr lang="ar-SA" sz="2000" b="1" dirty="0" smtClean="0">
                <a:cs typeface="B Nazanin" pitchFamily="2" charset="-78"/>
              </a:rPr>
              <a:t>ی کلان ت</a:t>
            </a:r>
            <a:r>
              <a:rPr lang="fa-IR" sz="2000" b="1" dirty="0" smtClean="0">
                <a:cs typeface="B Nazanin" pitchFamily="2" charset="-78"/>
              </a:rPr>
              <a:t>ح</a:t>
            </a:r>
            <a:r>
              <a:rPr lang="ar-SA" sz="2000" b="1" dirty="0" smtClean="0">
                <a:cs typeface="B Nazanin" pitchFamily="2" charset="-78"/>
              </a:rPr>
              <a:t>لیلی زیر را پیشنهاد می</a:t>
            </a:r>
            <a:r>
              <a:rPr lang="en-US" sz="2000" b="1" dirty="0" smtClean="0">
                <a:cs typeface="B Nazanin" pitchFamily="2" charset="-78"/>
              </a:rPr>
              <a:t> </a:t>
            </a:r>
            <a:r>
              <a:rPr lang="ar-SA" sz="2000" b="1" dirty="0" smtClean="0">
                <a:cs typeface="B Nazanin" pitchFamily="2" charset="-78"/>
              </a:rPr>
              <a:t>کند:</a:t>
            </a:r>
            <a:r>
              <a:rPr lang="fa-IR" sz="2000" b="1" dirty="0" smtClean="0">
                <a:cs typeface="B Nazanin" pitchFamily="2" charset="-78"/>
              </a:rPr>
              <a:t/>
            </a:r>
            <a:br>
              <a:rPr lang="fa-IR" sz="2000" b="1" dirty="0" smtClean="0">
                <a:cs typeface="B Nazanin" pitchFamily="2" charset="-78"/>
              </a:rPr>
            </a:br>
            <a:r>
              <a:rPr lang="en-US" sz="2000" b="1" dirty="0" smtClean="0">
                <a:cs typeface="B Nazanin" pitchFamily="2" charset="-78"/>
              </a:rPr>
              <a:t/>
            </a:r>
            <a:br>
              <a:rPr lang="en-US" sz="2000" b="1" dirty="0" smtClean="0">
                <a:cs typeface="B Nazanin" pitchFamily="2" charset="-78"/>
              </a:rPr>
            </a:br>
            <a:r>
              <a:rPr lang="fa-IR" sz="2000" b="1" dirty="0" smtClean="0">
                <a:solidFill>
                  <a:srgbClr val="FF0000"/>
                </a:solidFill>
                <a:cs typeface="B Nazanin" pitchFamily="2" charset="-78"/>
              </a:rPr>
              <a:t>1) </a:t>
            </a:r>
            <a:r>
              <a:rPr lang="ar-SA" sz="2000" b="1" dirty="0" smtClean="0">
                <a:solidFill>
                  <a:srgbClr val="FF0000"/>
                </a:solidFill>
                <a:cs typeface="B Nazanin" pitchFamily="2" charset="-78"/>
              </a:rPr>
              <a:t>قاعده</a:t>
            </a:r>
            <a:r>
              <a:rPr lang="en-US" sz="2000" b="1" dirty="0" smtClean="0">
                <a:solidFill>
                  <a:srgbClr val="FF0000"/>
                </a:solidFill>
                <a:cs typeface="B Nazanin" pitchFamily="2" charset="-78"/>
              </a:rPr>
              <a:t> </a:t>
            </a:r>
            <a:r>
              <a:rPr lang="ar-SA" sz="2000" b="1" dirty="0" smtClean="0">
                <a:solidFill>
                  <a:srgbClr val="FF0000"/>
                </a:solidFill>
                <a:cs typeface="B Nazanin" pitchFamily="2" charset="-78"/>
              </a:rPr>
              <a:t>ی حذف/ انتخاب</a:t>
            </a:r>
            <a:r>
              <a:rPr lang="fa-IR" sz="2000" b="1" dirty="0" smtClean="0">
                <a:solidFill>
                  <a:srgbClr val="FF0000"/>
                </a:solidFill>
                <a:cs typeface="B Nazanin" pitchFamily="2" charset="-78"/>
              </a:rPr>
              <a:t>:</a:t>
            </a:r>
            <a:r>
              <a:rPr lang="ar-SA" sz="2000" b="1" dirty="0" smtClean="0">
                <a:cs typeface="B Nazanin" pitchFamily="2" charset="-78"/>
              </a:rPr>
              <a:t> یعنی حذف همه</a:t>
            </a:r>
            <a:r>
              <a:rPr lang="en-US" sz="2000" b="1" dirty="0" smtClean="0">
                <a:cs typeface="B Nazanin" pitchFamily="2" charset="-78"/>
              </a:rPr>
              <a:t> </a:t>
            </a:r>
            <a:r>
              <a:rPr lang="ar-SA" sz="2000" b="1" dirty="0" smtClean="0">
                <a:cs typeface="B Nazanin" pitchFamily="2" charset="-78"/>
              </a:rPr>
              <a:t>ی گزاره</a:t>
            </a:r>
            <a:r>
              <a:rPr lang="en-US" sz="2000" b="1" dirty="0" smtClean="0">
                <a:cs typeface="B Nazanin" pitchFamily="2" charset="-78"/>
              </a:rPr>
              <a:t> </a:t>
            </a:r>
            <a:r>
              <a:rPr lang="ar-SA" sz="2000" b="1" dirty="0" smtClean="0">
                <a:cs typeface="B Nazanin" pitchFamily="2" charset="-78"/>
              </a:rPr>
              <a:t>هایی در متن که برای تفسیر گزاره</a:t>
            </a:r>
            <a:r>
              <a:rPr lang="en-US" sz="2000" b="1" dirty="0" smtClean="0">
                <a:cs typeface="B Nazanin" pitchFamily="2" charset="-78"/>
              </a:rPr>
              <a:t> </a:t>
            </a:r>
            <a:r>
              <a:rPr lang="ar-SA" sz="2000" b="1" dirty="0" smtClean="0">
                <a:cs typeface="B Nazanin" pitchFamily="2" charset="-78"/>
              </a:rPr>
              <a:t>های دیگر گفتمان مهم نیستند و بر حقایق دلالت ندارند.</a:t>
            </a:r>
            <a:r>
              <a:rPr lang="fa-IR" sz="2000" b="1" dirty="0" smtClean="0">
                <a:cs typeface="B Nazanin" pitchFamily="2" charset="-78"/>
              </a:rPr>
              <a:t/>
            </a:r>
            <a:br>
              <a:rPr lang="fa-IR" sz="2000" b="1" dirty="0" smtClean="0">
                <a:cs typeface="B Nazanin" pitchFamily="2" charset="-78"/>
              </a:rPr>
            </a:br>
            <a:r>
              <a:rPr lang="en-US" sz="2000" b="1" dirty="0" smtClean="0">
                <a:cs typeface="B Nazanin" pitchFamily="2" charset="-78"/>
              </a:rPr>
              <a:t/>
            </a:r>
            <a:br>
              <a:rPr lang="en-US" sz="2000" b="1" dirty="0" smtClean="0">
                <a:cs typeface="B Nazanin" pitchFamily="2" charset="-78"/>
              </a:rPr>
            </a:br>
            <a:r>
              <a:rPr lang="fa-IR" sz="2000" b="1" dirty="0" smtClean="0">
                <a:solidFill>
                  <a:srgbClr val="FF0000"/>
                </a:solidFill>
                <a:cs typeface="B Nazanin" pitchFamily="2" charset="-78"/>
              </a:rPr>
              <a:t>2) </a:t>
            </a:r>
            <a:r>
              <a:rPr lang="ar-SA" sz="2000" b="1" dirty="0" smtClean="0">
                <a:solidFill>
                  <a:srgbClr val="FF0000"/>
                </a:solidFill>
                <a:cs typeface="B Nazanin" pitchFamily="2" charset="-78"/>
              </a:rPr>
              <a:t>حذف شدید</a:t>
            </a:r>
            <a:r>
              <a:rPr lang="fa-IR" sz="2000" b="1" dirty="0" smtClean="0">
                <a:solidFill>
                  <a:srgbClr val="FF0000"/>
                </a:solidFill>
                <a:cs typeface="B Nazanin" pitchFamily="2" charset="-78"/>
              </a:rPr>
              <a:t>:</a:t>
            </a:r>
            <a:r>
              <a:rPr lang="ar-SA" sz="2000" b="1" dirty="0" smtClean="0">
                <a:solidFill>
                  <a:srgbClr val="FF0000"/>
                </a:solidFill>
                <a:cs typeface="B Nazanin" pitchFamily="2" charset="-78"/>
              </a:rPr>
              <a:t> </a:t>
            </a:r>
            <a:r>
              <a:rPr lang="ar-SA" sz="2000" b="1" dirty="0" smtClean="0">
                <a:cs typeface="B Nazanin" pitchFamily="2" charset="-78"/>
              </a:rPr>
              <a:t>که در صورت قوی</a:t>
            </a:r>
            <a:r>
              <a:rPr lang="en-US" sz="2000" b="1" dirty="0" smtClean="0">
                <a:cs typeface="B Nazanin" pitchFamily="2" charset="-78"/>
              </a:rPr>
              <a:t> </a:t>
            </a:r>
            <a:r>
              <a:rPr lang="ar-SA" sz="2000" b="1" dirty="0" smtClean="0">
                <a:cs typeface="B Nazanin" pitchFamily="2" charset="-78"/>
              </a:rPr>
              <a:t>تری از قاعده قبلی است. در این حالت جزییاتی که به لحاظ مکانی مهم هستند اما در سطح کلان</a:t>
            </a:r>
            <a:r>
              <a:rPr lang="en-US" sz="2000" b="1" dirty="0" smtClean="0">
                <a:cs typeface="B Nazanin" pitchFamily="2" charset="-78"/>
              </a:rPr>
              <a:t> </a:t>
            </a:r>
            <a:r>
              <a:rPr lang="ar-SA" sz="2000" b="1" dirty="0" smtClean="0">
                <a:cs typeface="B Nazanin" pitchFamily="2" charset="-78"/>
              </a:rPr>
              <a:t>تر فاقد اهمیت</a:t>
            </a:r>
            <a:r>
              <a:rPr lang="en-US" sz="2000" b="1" dirty="0" smtClean="0">
                <a:cs typeface="B Nazanin" pitchFamily="2" charset="-78"/>
              </a:rPr>
              <a:t> </a:t>
            </a:r>
            <a:r>
              <a:rPr lang="ar-SA" sz="2000" b="1" dirty="0" smtClean="0">
                <a:cs typeface="B Nazanin" pitchFamily="2" charset="-78"/>
              </a:rPr>
              <a:t>اند حذف می</a:t>
            </a:r>
            <a:r>
              <a:rPr lang="en-US" sz="2000" b="1" dirty="0" smtClean="0">
                <a:cs typeface="B Nazanin" pitchFamily="2" charset="-78"/>
              </a:rPr>
              <a:t> </a:t>
            </a:r>
            <a:r>
              <a:rPr lang="ar-SA" sz="2000" b="1" dirty="0" smtClean="0">
                <a:cs typeface="B Nazanin" pitchFamily="2" charset="-78"/>
              </a:rPr>
              <a:t>شوند.</a:t>
            </a:r>
            <a:r>
              <a:rPr lang="fa-IR" sz="2000" b="1" dirty="0" smtClean="0">
                <a:cs typeface="B Nazanin" pitchFamily="2" charset="-78"/>
              </a:rPr>
              <a:t/>
            </a:r>
            <a:br>
              <a:rPr lang="fa-IR" sz="2000" b="1" dirty="0" smtClean="0">
                <a:cs typeface="B Nazanin" pitchFamily="2" charset="-78"/>
              </a:rPr>
            </a:br>
            <a:r>
              <a:rPr lang="en-US" sz="2000" b="1" dirty="0" smtClean="0">
                <a:cs typeface="B Nazanin" pitchFamily="2" charset="-78"/>
              </a:rPr>
              <a:t/>
            </a:r>
            <a:br>
              <a:rPr lang="en-US" sz="2000" b="1" dirty="0" smtClean="0">
                <a:cs typeface="B Nazanin" pitchFamily="2" charset="-78"/>
              </a:rPr>
            </a:br>
            <a:r>
              <a:rPr lang="fa-IR" sz="2000" b="1" dirty="0" smtClean="0">
                <a:solidFill>
                  <a:srgbClr val="FF0000"/>
                </a:solidFill>
                <a:cs typeface="B Nazanin" pitchFamily="2" charset="-78"/>
              </a:rPr>
              <a:t>3) </a:t>
            </a:r>
            <a:r>
              <a:rPr lang="ar-SA" sz="2000" b="1" dirty="0" smtClean="0">
                <a:solidFill>
                  <a:srgbClr val="FF0000"/>
                </a:solidFill>
                <a:cs typeface="B Nazanin" pitchFamily="2" charset="-78"/>
              </a:rPr>
              <a:t>تعمیم</a:t>
            </a:r>
            <a:r>
              <a:rPr lang="fa-IR" sz="2000" b="1" dirty="0" smtClean="0">
                <a:solidFill>
                  <a:srgbClr val="FF0000"/>
                </a:solidFill>
                <a:cs typeface="B Nazanin" pitchFamily="2" charset="-78"/>
              </a:rPr>
              <a:t>:</a:t>
            </a:r>
            <a:r>
              <a:rPr lang="ar-SA" sz="2000" b="1" dirty="0" smtClean="0">
                <a:solidFill>
                  <a:srgbClr val="FF0000"/>
                </a:solidFill>
                <a:cs typeface="B Nazanin" pitchFamily="2" charset="-78"/>
              </a:rPr>
              <a:t> </a:t>
            </a:r>
            <a:r>
              <a:rPr lang="ar-SA" sz="2000" b="1" dirty="0" smtClean="0">
                <a:cs typeface="B Nazanin" pitchFamily="2" charset="-78"/>
              </a:rPr>
              <a:t>گزاره</a:t>
            </a:r>
            <a:r>
              <a:rPr lang="en-US" sz="2000" b="1" dirty="0" smtClean="0">
                <a:cs typeface="B Nazanin" pitchFamily="2" charset="-78"/>
              </a:rPr>
              <a:t> </a:t>
            </a:r>
            <a:r>
              <a:rPr lang="ar-SA" sz="2000" b="1" dirty="0" smtClean="0">
                <a:cs typeface="B Nazanin" pitchFamily="2" charset="-78"/>
              </a:rPr>
              <a:t>های غیر مرتبط حذف نمی</a:t>
            </a:r>
            <a:r>
              <a:rPr lang="en-US" sz="2000" b="1" dirty="0" smtClean="0">
                <a:cs typeface="B Nazanin" pitchFamily="2" charset="-78"/>
              </a:rPr>
              <a:t> </a:t>
            </a:r>
            <a:r>
              <a:rPr lang="ar-SA" sz="2000" b="1" dirty="0" smtClean="0">
                <a:cs typeface="B Nazanin" pitchFamily="2" charset="-78"/>
              </a:rPr>
              <a:t>شوند، بلکه با ساختن گزاره</a:t>
            </a:r>
            <a:r>
              <a:rPr lang="en-US" sz="2000" b="1" dirty="0" smtClean="0">
                <a:cs typeface="B Nazanin" pitchFamily="2" charset="-78"/>
              </a:rPr>
              <a:t> </a:t>
            </a:r>
            <a:r>
              <a:rPr lang="ar-SA" sz="2000" b="1" dirty="0" smtClean="0">
                <a:cs typeface="B Nazanin" pitchFamily="2" charset="-78"/>
              </a:rPr>
              <a:t>ای که به لحاظ مفهومی کلی</a:t>
            </a:r>
            <a:r>
              <a:rPr lang="en-US" sz="2000" b="1" dirty="0" smtClean="0">
                <a:cs typeface="B Nazanin" pitchFamily="2" charset="-78"/>
              </a:rPr>
              <a:t> </a:t>
            </a:r>
            <a:r>
              <a:rPr lang="ar-SA" sz="2000" b="1" dirty="0" smtClean="0">
                <a:cs typeface="B Nazanin" pitchFamily="2" charset="-78"/>
              </a:rPr>
              <a:t>تر است، آن را از جزئیات معنا شناختی جملات مربوط منتزع می</a:t>
            </a:r>
            <a:r>
              <a:rPr lang="en-US" sz="2000" b="1" dirty="0" smtClean="0">
                <a:cs typeface="B Nazanin" pitchFamily="2" charset="-78"/>
              </a:rPr>
              <a:t> </a:t>
            </a:r>
            <a:r>
              <a:rPr lang="ar-SA" sz="2000" b="1" dirty="0" smtClean="0">
                <a:cs typeface="B Nazanin" pitchFamily="2" charset="-78"/>
              </a:rPr>
              <a:t>کنیم.</a:t>
            </a:r>
            <a:r>
              <a:rPr lang="fa-IR" sz="2000" b="1" dirty="0" smtClean="0">
                <a:cs typeface="B Nazanin" pitchFamily="2" charset="-78"/>
              </a:rPr>
              <a:t/>
            </a:r>
            <a:br>
              <a:rPr lang="fa-IR" sz="2000" b="1" dirty="0" smtClean="0">
                <a:cs typeface="B Nazanin" pitchFamily="2" charset="-78"/>
              </a:rPr>
            </a:br>
            <a:r>
              <a:rPr lang="en-US" sz="2000" b="1" dirty="0" smtClean="0">
                <a:cs typeface="B Nazanin" pitchFamily="2" charset="-78"/>
              </a:rPr>
              <a:t/>
            </a:r>
            <a:br>
              <a:rPr lang="en-US" sz="2000" b="1" dirty="0" smtClean="0">
                <a:cs typeface="B Nazanin" pitchFamily="2" charset="-78"/>
              </a:rPr>
            </a:br>
            <a:r>
              <a:rPr lang="fa-IR" sz="2000" b="1" dirty="0" smtClean="0">
                <a:solidFill>
                  <a:srgbClr val="FF0000"/>
                </a:solidFill>
                <a:cs typeface="B Nazanin" pitchFamily="2" charset="-78"/>
              </a:rPr>
              <a:t>4) </a:t>
            </a:r>
            <a:r>
              <a:rPr lang="ar-SA" sz="2000" b="1" dirty="0" smtClean="0">
                <a:solidFill>
                  <a:srgbClr val="FF0000"/>
                </a:solidFill>
                <a:cs typeface="B Nazanin" pitchFamily="2" charset="-78"/>
              </a:rPr>
              <a:t>ساختن</a:t>
            </a:r>
            <a:r>
              <a:rPr lang="fa-IR" sz="2000" b="1" dirty="0" smtClean="0">
                <a:solidFill>
                  <a:srgbClr val="FF0000"/>
                </a:solidFill>
                <a:cs typeface="B Nazanin" pitchFamily="2" charset="-78"/>
              </a:rPr>
              <a:t>:</a:t>
            </a:r>
            <a:r>
              <a:rPr lang="ar-SA" sz="2000" b="1" dirty="0" smtClean="0">
                <a:solidFill>
                  <a:srgbClr val="FF0000"/>
                </a:solidFill>
                <a:cs typeface="B Nazanin" pitchFamily="2" charset="-78"/>
              </a:rPr>
              <a:t> </a:t>
            </a:r>
            <a:r>
              <a:rPr lang="ar-SA" sz="2000" b="1" dirty="0" smtClean="0">
                <a:cs typeface="B Nazanin" pitchFamily="2" charset="-78"/>
              </a:rPr>
              <a:t>در این حالت با جانشین ساختن گزاره</a:t>
            </a:r>
            <a:r>
              <a:rPr lang="en-US" sz="2000" b="1" dirty="0" smtClean="0">
                <a:cs typeface="B Nazanin" pitchFamily="2" charset="-78"/>
              </a:rPr>
              <a:t> </a:t>
            </a:r>
            <a:r>
              <a:rPr lang="ar-SA" sz="2000" b="1" dirty="0" smtClean="0">
                <a:cs typeface="B Nazanin" pitchFamily="2" charset="-78"/>
              </a:rPr>
              <a:t>ها در یک توالی مشترک، آن</a:t>
            </a:r>
            <a:r>
              <a:rPr lang="en-US" sz="2000" b="1" dirty="0" smtClean="0">
                <a:cs typeface="B Nazanin" pitchFamily="2" charset="-78"/>
              </a:rPr>
              <a:t> </a:t>
            </a:r>
            <a:r>
              <a:rPr lang="ar-SA" sz="2000" b="1" dirty="0" smtClean="0">
                <a:cs typeface="B Nazanin" pitchFamily="2" charset="-78"/>
              </a:rPr>
              <a:t>ها را با یکدیگر در نظر می</a:t>
            </a:r>
            <a:r>
              <a:rPr lang="en-US" sz="2000" b="1" dirty="0" smtClean="0">
                <a:cs typeface="B Nazanin" pitchFamily="2" charset="-78"/>
              </a:rPr>
              <a:t> </a:t>
            </a:r>
            <a:r>
              <a:rPr lang="ar-SA" sz="2000" b="1" dirty="0" smtClean="0">
                <a:cs typeface="B Nazanin" pitchFamily="2" charset="-78"/>
              </a:rPr>
              <a:t>گیریم. در حقیقت گزاره</a:t>
            </a:r>
            <a:r>
              <a:rPr lang="en-US" sz="2000" b="1" dirty="0" smtClean="0">
                <a:cs typeface="B Nazanin" pitchFamily="2" charset="-78"/>
              </a:rPr>
              <a:t> </a:t>
            </a:r>
            <a:r>
              <a:rPr lang="ar-SA" sz="2000" b="1" dirty="0" smtClean="0">
                <a:cs typeface="B Nazanin" pitchFamily="2" charset="-78"/>
              </a:rPr>
              <a:t>هایی را می</a:t>
            </a:r>
            <a:r>
              <a:rPr lang="en-US" sz="2000" b="1" dirty="0" smtClean="0">
                <a:cs typeface="B Nazanin" pitchFamily="2" charset="-78"/>
              </a:rPr>
              <a:t> </a:t>
            </a:r>
            <a:r>
              <a:rPr lang="ar-SA" sz="2000" b="1" dirty="0" smtClean="0">
                <a:cs typeface="B Nazanin" pitchFamily="2" charset="-78"/>
              </a:rPr>
              <a:t>سازیم که بر حقیقت کل دلالت دارند.</a:t>
            </a:r>
            <a:r>
              <a:rPr lang="fa-IR" sz="2000" b="1" dirty="0" smtClean="0">
                <a:cs typeface="B Nazanin" pitchFamily="2" charset="-78"/>
              </a:rPr>
              <a:t>(مضمون مطالب را می گوییم)</a:t>
            </a:r>
            <a:br>
              <a:rPr lang="fa-IR" sz="2000" b="1" dirty="0" smtClean="0">
                <a:cs typeface="B Nazanin" pitchFamily="2" charset="-78"/>
              </a:rPr>
            </a:br>
            <a:r>
              <a:rPr lang="en-US" sz="2000" b="1" dirty="0" smtClean="0">
                <a:cs typeface="B Nazanin" pitchFamily="2" charset="-78"/>
              </a:rPr>
              <a:t/>
            </a:r>
            <a:br>
              <a:rPr lang="en-US" sz="2000" b="1" dirty="0" smtClean="0">
                <a:cs typeface="B Nazanin" pitchFamily="2" charset="-78"/>
              </a:rPr>
            </a:br>
            <a:r>
              <a:rPr lang="fa-IR" sz="2000" b="1" dirty="0" smtClean="0">
                <a:solidFill>
                  <a:srgbClr val="FF0000"/>
                </a:solidFill>
                <a:cs typeface="B Nazanin" pitchFamily="2" charset="-78"/>
              </a:rPr>
              <a:t>5) </a:t>
            </a:r>
            <a:r>
              <a:rPr lang="ar-SA" sz="2000" b="1" dirty="0" smtClean="0">
                <a:solidFill>
                  <a:srgbClr val="FF0000"/>
                </a:solidFill>
                <a:cs typeface="B Nazanin" pitchFamily="2" charset="-78"/>
              </a:rPr>
              <a:t>قاعده صفر</a:t>
            </a:r>
            <a:r>
              <a:rPr lang="fa-IR" sz="2000" b="1" dirty="0" smtClean="0">
                <a:solidFill>
                  <a:srgbClr val="FF0000"/>
                </a:solidFill>
                <a:cs typeface="B Nazanin" pitchFamily="2" charset="-78"/>
              </a:rPr>
              <a:t>: </a:t>
            </a:r>
            <a:r>
              <a:rPr lang="ar-SA" sz="2000" b="1" dirty="0" smtClean="0">
                <a:cs typeface="B Nazanin" pitchFamily="2" charset="-78"/>
              </a:rPr>
              <a:t>در این حالت گزاره ها تغییر نمی</a:t>
            </a:r>
            <a:r>
              <a:rPr lang="en-US" sz="2000" b="1" dirty="0" smtClean="0">
                <a:cs typeface="B Nazanin" pitchFamily="2" charset="-78"/>
              </a:rPr>
              <a:t> </a:t>
            </a:r>
            <a:r>
              <a:rPr lang="ar-SA" sz="2000" b="1" dirty="0" smtClean="0">
                <a:cs typeface="B Nazanin" pitchFamily="2" charset="-78"/>
              </a:rPr>
              <a:t>یابد و مستقیما در سطح کلان پذیرفته می</a:t>
            </a:r>
            <a:r>
              <a:rPr lang="en-US" sz="2000" b="1" dirty="0" smtClean="0">
                <a:cs typeface="B Nazanin" pitchFamily="2" charset="-78"/>
              </a:rPr>
              <a:t> </a:t>
            </a:r>
            <a:r>
              <a:rPr lang="ar-SA" sz="2000" b="1" dirty="0" smtClean="0">
                <a:cs typeface="B Nazanin" pitchFamily="2" charset="-78"/>
              </a:rPr>
              <a:t>شوند</a:t>
            </a:r>
            <a:r>
              <a:rPr lang="fa-IR" sz="2000" b="1" dirty="0" smtClean="0">
                <a:cs typeface="B Nazanin" pitchFamily="2" charset="-78"/>
              </a:rPr>
              <a:t>.</a:t>
            </a:r>
            <a:br>
              <a:rPr lang="fa-IR" sz="2000" b="1" dirty="0" smtClean="0">
                <a:cs typeface="B Nazanin" pitchFamily="2" charset="-78"/>
              </a:rPr>
            </a:br>
            <a:r>
              <a:rPr lang="ar-SA" sz="2000" b="1" dirty="0" smtClean="0">
                <a:cs typeface="B Nazanin" pitchFamily="2" charset="-78"/>
              </a:rPr>
              <a:t>( ذکایی، 1387).</a:t>
            </a:r>
            <a:r>
              <a:rPr lang="en-US" sz="2400" dirty="0" smtClean="0">
                <a:cs typeface="B Nazanin" pitchFamily="2" charset="-78"/>
              </a:rPr>
              <a:t/>
            </a:r>
            <a:br>
              <a:rPr lang="en-US" sz="2400" dirty="0" smtClean="0">
                <a:cs typeface="B Nazanin" pitchFamily="2" charset="-78"/>
              </a:rPr>
            </a:br>
            <a:endParaRPr lang="en-US" sz="2400" dirty="0">
              <a:cs typeface="B Nazanin"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8670"/>
            <a:ext cx="8229600" cy="5197493"/>
          </a:xfrm>
        </p:spPr>
        <p:txBody>
          <a:bodyPr>
            <a:normAutofit/>
          </a:bodyPr>
          <a:lstStyle/>
          <a:p>
            <a:pPr algn="r" rtl="1"/>
            <a:r>
              <a:rPr lang="fa-IR" sz="2400" b="1" dirty="0" smtClean="0"/>
              <a:t>مراحل پژوهش واقعه نگارانه:</a:t>
            </a:r>
          </a:p>
          <a:p>
            <a:pPr algn="r" rtl="1"/>
            <a:endParaRPr lang="fa-IR" sz="2400" dirty="0" smtClean="0"/>
          </a:p>
          <a:p>
            <a:pPr marL="457200" indent="-457200" algn="r" rtl="1">
              <a:buFont typeface="+mj-lt"/>
              <a:buAutoNum type="arabicPeriod"/>
            </a:pPr>
            <a:r>
              <a:rPr lang="fa-IR" sz="2400" dirty="0" smtClean="0"/>
              <a:t>مطالعه کامل متن</a:t>
            </a:r>
          </a:p>
          <a:p>
            <a:pPr marL="457200" indent="-457200" algn="r" rtl="1">
              <a:buFont typeface="+mj-lt"/>
              <a:buAutoNum type="arabicPeriod"/>
            </a:pPr>
            <a:r>
              <a:rPr lang="fa-IR" sz="2400" dirty="0" smtClean="0"/>
              <a:t>مشخص کردن موضوع </a:t>
            </a:r>
          </a:p>
          <a:p>
            <a:pPr marL="457200" indent="-457200" algn="r" rtl="1">
              <a:buFont typeface="+mj-lt"/>
              <a:buAutoNum type="arabicPeriod"/>
            </a:pPr>
            <a:r>
              <a:rPr lang="fa-IR" sz="2400" dirty="0" smtClean="0"/>
              <a:t>انتخاب گزاره( مشخص کردن جملاتی که مرتبط با موضوع متن هستند و حذف بقیه جملات)</a:t>
            </a:r>
          </a:p>
          <a:p>
            <a:pPr marL="457200" indent="-457200" algn="r" rtl="1">
              <a:buFont typeface="+mj-lt"/>
              <a:buAutoNum type="arabicPeriod"/>
            </a:pPr>
            <a:r>
              <a:rPr lang="fa-IR" sz="2400" dirty="0" smtClean="0"/>
              <a:t>مقوله </a:t>
            </a:r>
            <a:r>
              <a:rPr lang="fa-IR" sz="2400" dirty="0" smtClean="0"/>
              <a:t>بندی یا کد گذاری( </a:t>
            </a:r>
            <a:r>
              <a:rPr lang="fa-IR" sz="2400" dirty="0" smtClean="0"/>
              <a:t>مثلا در </a:t>
            </a:r>
            <a:r>
              <a:rPr lang="fa-IR" sz="2400" dirty="0" smtClean="0"/>
              <a:t>گزارش شماره یک </a:t>
            </a:r>
            <a:r>
              <a:rPr lang="fa-IR" sz="2400" dirty="0" smtClean="0"/>
              <a:t>جمله اول مهم است)</a:t>
            </a:r>
          </a:p>
          <a:p>
            <a:pPr marL="457200" indent="-457200" algn="r" rtl="1">
              <a:buFont typeface="+mj-lt"/>
              <a:buAutoNum type="arabicPeriod"/>
            </a:pPr>
            <a:r>
              <a:rPr lang="fa-IR" sz="2400" dirty="0" smtClean="0"/>
              <a:t> پیوند بین جملات مقوله اصلی </a:t>
            </a:r>
          </a:p>
          <a:p>
            <a:pPr marL="457200" indent="-457200" algn="r" rtl="1">
              <a:buFont typeface="+mj-lt"/>
              <a:buAutoNum type="arabicPeriod"/>
            </a:pPr>
            <a:r>
              <a:rPr lang="fa-IR" sz="2400" dirty="0" smtClean="0"/>
              <a:t>تامل و داوری در زمینه موضوع</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7" name="Rectangle 3"/>
          <p:cNvSpPr>
            <a:spLocks noGrp="1" noChangeArrowheads="1"/>
          </p:cNvSpPr>
          <p:nvPr>
            <p:ph type="body" idx="1"/>
          </p:nvPr>
        </p:nvSpPr>
        <p:spPr>
          <a:xfrm>
            <a:off x="428596" y="642918"/>
            <a:ext cx="7924800" cy="2071702"/>
          </a:xfrm>
          <a:noFill/>
          <a:ln>
            <a:noFill/>
          </a:ln>
          <a:effectLst/>
          <a:scene3d>
            <a:camera prst="orthographicFront">
              <a:rot lat="0" lon="0" rev="0"/>
            </a:camera>
            <a:lightRig rig="glow" dir="t">
              <a:rot lat="0" lon="0" rev="14100000"/>
            </a:lightRig>
          </a:scene3d>
          <a:sp3d prstMaterial="softEdge">
            <a:bevelT w="127000" prst="artDeco"/>
          </a:sp3d>
        </p:spPr>
        <p:txBody>
          <a:bodyPr>
            <a:normAutofit fontScale="77500" lnSpcReduction="20000"/>
          </a:bodyPr>
          <a:lstStyle/>
          <a:p>
            <a:pPr algn="r" rtl="1">
              <a:lnSpc>
                <a:spcPct val="80000"/>
              </a:lnSpc>
              <a:buFontTx/>
              <a:buNone/>
              <a:defRPr/>
            </a:pPr>
            <a:r>
              <a:rPr lang="fa-IR" sz="1800" dirty="0"/>
              <a:t>    </a:t>
            </a:r>
            <a:endParaRPr lang="fa-IR" sz="2000" dirty="0">
              <a:solidFill>
                <a:srgbClr val="FF0000"/>
              </a:solidFill>
            </a:endParaRPr>
          </a:p>
          <a:p>
            <a:pPr algn="r" rtl="1">
              <a:lnSpc>
                <a:spcPct val="80000"/>
              </a:lnSpc>
              <a:buFontTx/>
              <a:buNone/>
              <a:defRPr/>
            </a:pPr>
            <a:r>
              <a:rPr lang="fa-IR" sz="1700" b="1" dirty="0"/>
              <a:t>    </a:t>
            </a:r>
            <a:r>
              <a:rPr lang="fa-IR" sz="2900" b="1" dirty="0"/>
              <a:t>واقعه </a:t>
            </a:r>
            <a:r>
              <a:rPr lang="fa-IR" sz="2900" b="1" dirty="0" smtClean="0"/>
              <a:t>نگاری در آموزش:</a:t>
            </a:r>
            <a:endParaRPr lang="fa-IR" sz="2900" b="1" dirty="0"/>
          </a:p>
          <a:p>
            <a:pPr algn="r" rtl="1">
              <a:lnSpc>
                <a:spcPct val="120000"/>
              </a:lnSpc>
              <a:buFontTx/>
              <a:buNone/>
              <a:defRPr/>
            </a:pPr>
            <a:r>
              <a:rPr lang="fa-IR" sz="2900" dirty="0">
                <a:latin typeface="2  Nazanin"/>
              </a:rPr>
              <a:t>   ثبت داستانی یک شیوه یادداشت برداری ساده و سریع برای نشان دادن فرایند پیشرفت و توانمندی های علمی و اجتماعی دانش آموز است. برای بدست آوردن اطلاعات مرتبط، معلم باید خطوط راهنمایی را  برای ثبت داده ها مشخص نماید.</a:t>
            </a:r>
          </a:p>
          <a:p>
            <a:pPr algn="r" rtl="1">
              <a:lnSpc>
                <a:spcPct val="80000"/>
              </a:lnSpc>
              <a:buFontTx/>
              <a:buNone/>
              <a:defRPr/>
            </a:pPr>
            <a:r>
              <a:rPr lang="fa-IR" b="1" dirty="0"/>
              <a:t>    </a:t>
            </a:r>
            <a:endParaRPr lang="en-US" b="1" dirty="0"/>
          </a:p>
        </p:txBody>
      </p:sp>
      <p:sp>
        <p:nvSpPr>
          <p:cNvPr id="5" name="Rectangle 3"/>
          <p:cNvSpPr txBox="1">
            <a:spLocks noChangeArrowheads="1"/>
          </p:cNvSpPr>
          <p:nvPr/>
        </p:nvSpPr>
        <p:spPr>
          <a:xfrm>
            <a:off x="428596" y="2857496"/>
            <a:ext cx="8229600" cy="3690942"/>
          </a:xfrm>
          <a:prstGeom prst="rect">
            <a:avLst/>
          </a:prstGeom>
          <a:solidFill>
            <a:schemeClr val="bg1"/>
          </a:solidFill>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lIns="91440" tIns="45720" rIns="91440" bIns="45720" rtlCol="0">
            <a:normAutofit/>
          </a:bodyPr>
          <a:lstStyle/>
          <a:p>
            <a:pPr marL="342900" marR="0" lvl="0" indent="-342900" algn="just" defTabSz="914400" rtl="1" eaLnBrk="1" fontAlgn="auto" latinLnBrk="0" hangingPunct="1">
              <a:lnSpc>
                <a:spcPct val="100000"/>
              </a:lnSpc>
              <a:spcBef>
                <a:spcPct val="20000"/>
              </a:spcBef>
              <a:spcAft>
                <a:spcPts val="0"/>
              </a:spcAft>
              <a:buClrTx/>
              <a:buSzTx/>
              <a:buFontTx/>
              <a:buNone/>
              <a:tabLst/>
              <a:defRPr/>
            </a:pPr>
            <a:r>
              <a:rPr kumimoji="0" lang="ar-SA" sz="2000" i="0" u="none" strike="noStrike" kern="1200" cap="none" spc="0" normalizeH="0" baseline="0" noProof="0" dirty="0" smtClean="0">
                <a:ln>
                  <a:noFill/>
                </a:ln>
                <a:effectLst/>
                <a:uLnTx/>
                <a:uFillTx/>
                <a:latin typeface="+mn-lt"/>
                <a:ea typeface="+mn-ea"/>
                <a:cs typeface="+mn-cs"/>
              </a:rPr>
              <a:t>هر واقعه نگاري داراي  </a:t>
            </a:r>
            <a:r>
              <a:rPr kumimoji="0" lang="ar-SA" sz="2000" b="1" i="0" u="none" strike="noStrike" kern="1200" cap="none" spc="0" normalizeH="0" baseline="0" noProof="0" dirty="0" smtClean="0">
                <a:ln>
                  <a:noFill/>
                </a:ln>
                <a:effectLst/>
                <a:uLnTx/>
                <a:uFillTx/>
                <a:latin typeface="+mn-lt"/>
                <a:ea typeface="+mn-ea"/>
                <a:cs typeface="+mn-cs"/>
              </a:rPr>
              <a:t>دو</a:t>
            </a:r>
            <a:r>
              <a:rPr kumimoji="0" lang="ar-SA" sz="2000" i="0" u="none" strike="noStrike" kern="1200" cap="none" spc="0" normalizeH="0" baseline="0" noProof="0" dirty="0" smtClean="0">
                <a:ln>
                  <a:noFill/>
                </a:ln>
                <a:effectLst/>
                <a:uLnTx/>
                <a:uFillTx/>
                <a:latin typeface="+mn-lt"/>
                <a:ea typeface="+mn-ea"/>
                <a:cs typeface="+mn-cs"/>
              </a:rPr>
              <a:t> </a:t>
            </a:r>
            <a:r>
              <a:rPr kumimoji="0" lang="ar-SA" sz="2000" i="0" u="none" strike="noStrike" kern="1200" cap="none" spc="0" normalizeH="0" baseline="0" noProof="0" dirty="0" smtClean="0">
                <a:ln>
                  <a:noFill/>
                </a:ln>
                <a:effectLst/>
                <a:uLnTx/>
                <a:uFillTx/>
                <a:latin typeface="+mn-lt"/>
                <a:ea typeface="+mn-ea"/>
                <a:cs typeface="+mn-cs"/>
              </a:rPr>
              <a:t>بخش</a:t>
            </a:r>
            <a:r>
              <a:rPr kumimoji="0" lang="fa-IR" sz="2000" i="0" u="none" strike="noStrike" kern="1200" cap="none" spc="0" normalizeH="0" baseline="0" noProof="0" dirty="0" smtClean="0">
                <a:ln>
                  <a:noFill/>
                </a:ln>
                <a:effectLst/>
                <a:uLnTx/>
                <a:uFillTx/>
                <a:latin typeface="+mn-lt"/>
                <a:ea typeface="+mn-ea"/>
                <a:cs typeface="+mn-cs"/>
              </a:rPr>
              <a:t> :</a:t>
            </a:r>
            <a:r>
              <a:rPr kumimoji="0" lang="ar-SA" sz="2000" i="0" u="none" strike="noStrike" kern="1200" cap="none" spc="0" normalizeH="0" baseline="0" noProof="0" dirty="0" smtClean="0">
                <a:ln>
                  <a:noFill/>
                </a:ln>
                <a:effectLst/>
                <a:uLnTx/>
                <a:uFillTx/>
                <a:latin typeface="+mn-lt"/>
                <a:ea typeface="+mn-ea"/>
                <a:cs typeface="+mn-cs"/>
              </a:rPr>
              <a:t> </a:t>
            </a:r>
            <a:r>
              <a:rPr kumimoji="0" lang="ar-SA" sz="2000" b="1" i="0" u="none" strike="noStrike" kern="1200" cap="none" spc="0" normalizeH="0" baseline="0" noProof="0" dirty="0" smtClean="0">
                <a:ln>
                  <a:noFill/>
                </a:ln>
                <a:effectLst/>
                <a:uLnTx/>
                <a:uFillTx/>
                <a:latin typeface="+mn-lt"/>
                <a:ea typeface="+mn-ea"/>
                <a:cs typeface="+mn-cs"/>
              </a:rPr>
              <a:t>توصيف عيني رويداد </a:t>
            </a:r>
            <a:r>
              <a:rPr kumimoji="0" lang="ar-SA" sz="2000" i="0" u="none" strike="noStrike" kern="1200" cap="none" spc="0" normalizeH="0" baseline="0" noProof="0" dirty="0" smtClean="0">
                <a:ln>
                  <a:noFill/>
                </a:ln>
                <a:effectLst/>
                <a:uLnTx/>
                <a:uFillTx/>
                <a:latin typeface="+mn-lt"/>
                <a:ea typeface="+mn-ea"/>
                <a:cs typeface="+mn-cs"/>
              </a:rPr>
              <a:t>و </a:t>
            </a:r>
            <a:r>
              <a:rPr kumimoji="0" lang="ar-SA" sz="2000" b="1" i="0" u="none" strike="noStrike" kern="1200" cap="none" spc="0" normalizeH="0" baseline="0" noProof="0" dirty="0" smtClean="0">
                <a:ln>
                  <a:noFill/>
                </a:ln>
                <a:effectLst/>
                <a:uLnTx/>
                <a:uFillTx/>
                <a:latin typeface="+mn-lt"/>
                <a:ea typeface="+mn-ea"/>
                <a:cs typeface="+mn-cs"/>
              </a:rPr>
              <a:t>تفسير</a:t>
            </a:r>
            <a:r>
              <a:rPr kumimoji="0" lang="ar-SA" sz="2000" i="0" u="none" strike="noStrike" kern="1200" cap="none" spc="0" normalizeH="0" baseline="0" noProof="0" dirty="0" smtClean="0">
                <a:ln>
                  <a:noFill/>
                </a:ln>
                <a:effectLst/>
                <a:uLnTx/>
                <a:uFillTx/>
                <a:latin typeface="+mn-lt"/>
                <a:ea typeface="+mn-ea"/>
                <a:cs typeface="+mn-cs"/>
              </a:rPr>
              <a:t> آن است . </a:t>
            </a:r>
            <a:endParaRPr kumimoji="0" lang="fa-IR" sz="2000" i="0" u="none" strike="noStrike" kern="1200" cap="none" spc="0" normalizeH="0" baseline="0" noProof="0" dirty="0" smtClean="0">
              <a:ln>
                <a:noFill/>
              </a:ln>
              <a:effectLst/>
              <a:uLnTx/>
              <a:uFillTx/>
              <a:latin typeface="+mn-lt"/>
              <a:ea typeface="+mn-ea"/>
              <a:cs typeface="+mn-cs"/>
            </a:endParaRPr>
          </a:p>
          <a:p>
            <a:pPr marL="342900" marR="0" lvl="0" indent="-342900" algn="just" defTabSz="914400" rtl="1" eaLnBrk="1" fontAlgn="auto" latinLnBrk="0" hangingPunct="1">
              <a:lnSpc>
                <a:spcPct val="100000"/>
              </a:lnSpc>
              <a:spcBef>
                <a:spcPct val="20000"/>
              </a:spcBef>
              <a:spcAft>
                <a:spcPts val="0"/>
              </a:spcAft>
              <a:buClrTx/>
              <a:buSzTx/>
              <a:buFontTx/>
              <a:buNone/>
              <a:tabLst/>
              <a:defRPr/>
            </a:pPr>
            <a:r>
              <a:rPr kumimoji="0" lang="ar-SA" sz="2000" i="0" u="none" strike="noStrike" kern="1200" cap="none" spc="0" normalizeH="0" baseline="0" noProof="0" dirty="0" smtClean="0">
                <a:ln>
                  <a:noFill/>
                </a:ln>
                <a:effectLst/>
                <a:uLnTx/>
                <a:uFillTx/>
                <a:latin typeface="+mn-lt"/>
                <a:ea typeface="+mn-ea"/>
                <a:cs typeface="+mn-cs"/>
              </a:rPr>
              <a:t>بنابراين، در بخش </a:t>
            </a:r>
            <a:r>
              <a:rPr kumimoji="0" lang="ar-SA" sz="2000" b="1" i="0" u="none" strike="noStrike" kern="1200" cap="none" spc="0" normalizeH="0" baseline="0" noProof="0" dirty="0" smtClean="0">
                <a:ln>
                  <a:noFill/>
                </a:ln>
                <a:effectLst/>
                <a:uLnTx/>
                <a:uFillTx/>
                <a:latin typeface="+mn-lt"/>
                <a:ea typeface="+mn-ea"/>
                <a:cs typeface="+mn-cs"/>
              </a:rPr>
              <a:t>توصيف</a:t>
            </a:r>
            <a:r>
              <a:rPr kumimoji="0" lang="ar-SA" sz="2000" i="0" u="none" strike="noStrike" kern="1200" cap="none" spc="0" normalizeH="0" baseline="0" noProof="0" dirty="0" smtClean="0">
                <a:ln>
                  <a:noFill/>
                </a:ln>
                <a:effectLst/>
                <a:uLnTx/>
                <a:uFillTx/>
                <a:latin typeface="+mn-lt"/>
                <a:ea typeface="+mn-ea"/>
                <a:cs typeface="+mn-cs"/>
              </a:rPr>
              <a:t>، آن‌چه واقعاً رخ داده است، نوشته شده </a:t>
            </a:r>
            <a:r>
              <a:rPr kumimoji="0" lang="fa-IR" sz="2000" i="0" u="none" strike="noStrike" kern="1200" cap="none" spc="0" normalizeH="0" baseline="0" noProof="0" dirty="0" smtClean="0">
                <a:ln>
                  <a:noFill/>
                </a:ln>
                <a:effectLst/>
                <a:uLnTx/>
                <a:uFillTx/>
                <a:latin typeface="+mn-lt"/>
                <a:ea typeface="+mn-ea"/>
                <a:cs typeface="+mn-cs"/>
              </a:rPr>
              <a:t>.</a:t>
            </a:r>
          </a:p>
          <a:p>
            <a:pPr marL="342900" marR="0" lvl="0" indent="-342900" algn="just" defTabSz="914400" rtl="1" eaLnBrk="1" fontAlgn="auto" latinLnBrk="0" hangingPunct="1">
              <a:lnSpc>
                <a:spcPct val="100000"/>
              </a:lnSpc>
              <a:spcBef>
                <a:spcPct val="20000"/>
              </a:spcBef>
              <a:spcAft>
                <a:spcPts val="0"/>
              </a:spcAft>
              <a:buClrTx/>
              <a:buSzTx/>
              <a:buFontTx/>
              <a:buNone/>
              <a:tabLst/>
              <a:defRPr/>
            </a:pPr>
            <a:r>
              <a:rPr kumimoji="0" lang="ar-SA" sz="2000" i="0" u="none" strike="noStrike" kern="1200" cap="none" spc="0" normalizeH="0" baseline="0" noProof="0" dirty="0" smtClean="0">
                <a:ln>
                  <a:noFill/>
                </a:ln>
                <a:effectLst/>
                <a:uLnTx/>
                <a:uFillTx/>
                <a:latin typeface="+mn-lt"/>
                <a:ea typeface="+mn-ea"/>
                <a:cs typeface="+mn-cs"/>
              </a:rPr>
              <a:t>و سپس، آن رويداد</a:t>
            </a:r>
            <a:r>
              <a:rPr kumimoji="0" lang="ar-SA" sz="2000" b="1" i="0" u="none" strike="noStrike" kern="1200" cap="none" spc="0" normalizeH="0" baseline="0" noProof="0" dirty="0" smtClean="0">
                <a:ln>
                  <a:noFill/>
                </a:ln>
                <a:effectLst/>
                <a:uLnTx/>
                <a:uFillTx/>
                <a:latin typeface="+mn-lt"/>
                <a:ea typeface="+mn-ea"/>
                <a:cs typeface="+mn-cs"/>
              </a:rPr>
              <a:t> تفسير </a:t>
            </a:r>
            <a:r>
              <a:rPr kumimoji="0" lang="ar-SA" sz="2000" i="0" u="none" strike="noStrike" kern="1200" cap="none" spc="0" normalizeH="0" baseline="0" noProof="0" dirty="0" smtClean="0">
                <a:ln>
                  <a:noFill/>
                </a:ln>
                <a:effectLst/>
                <a:uLnTx/>
                <a:uFillTx/>
                <a:latin typeface="+mn-lt"/>
                <a:ea typeface="+mn-ea"/>
                <a:cs typeface="+mn-cs"/>
              </a:rPr>
              <a:t>مي‌گردد. </a:t>
            </a:r>
            <a:endParaRPr kumimoji="0" lang="fa-IR" sz="2000" i="0" u="none" strike="noStrike" kern="1200" cap="none" spc="0" normalizeH="0" baseline="0" noProof="0" dirty="0" smtClean="0">
              <a:ln>
                <a:noFill/>
              </a:ln>
              <a:effectLst/>
              <a:uLnTx/>
              <a:uFillTx/>
              <a:latin typeface="+mn-lt"/>
              <a:ea typeface="+mn-ea"/>
              <a:cs typeface="+mn-cs"/>
            </a:endParaRPr>
          </a:p>
          <a:p>
            <a:pPr marL="342900" marR="0" lvl="0" indent="-342900" algn="just" defTabSz="914400" rtl="1" eaLnBrk="1" fontAlgn="auto" latinLnBrk="0" hangingPunct="1">
              <a:lnSpc>
                <a:spcPct val="100000"/>
              </a:lnSpc>
              <a:spcBef>
                <a:spcPct val="20000"/>
              </a:spcBef>
              <a:spcAft>
                <a:spcPts val="0"/>
              </a:spcAft>
              <a:buClrTx/>
              <a:buSzTx/>
              <a:buFontTx/>
              <a:buNone/>
              <a:tabLst/>
              <a:defRPr/>
            </a:pPr>
            <a:r>
              <a:rPr kumimoji="0" lang="ar-SA" sz="2000" i="0" u="none" strike="noStrike" kern="1200" cap="none" spc="0" normalizeH="0" baseline="0" noProof="0" dirty="0" smtClean="0">
                <a:ln>
                  <a:noFill/>
                </a:ln>
                <a:effectLst/>
                <a:uLnTx/>
                <a:uFillTx/>
                <a:latin typeface="+mn-lt"/>
                <a:ea typeface="+mn-ea"/>
                <a:cs typeface="+mn-cs"/>
              </a:rPr>
              <a:t>در بخش تفسير، به </a:t>
            </a:r>
            <a:r>
              <a:rPr kumimoji="0" lang="ar-SA" sz="2000" b="1" i="0" u="none" strike="noStrike" kern="1200" cap="none" spc="0" normalizeH="0" baseline="0" noProof="0" dirty="0" smtClean="0">
                <a:ln>
                  <a:noFill/>
                </a:ln>
                <a:effectLst/>
                <a:uLnTx/>
                <a:uFillTx/>
                <a:latin typeface="+mn-lt"/>
                <a:ea typeface="+mn-ea"/>
                <a:cs typeface="+mn-cs"/>
              </a:rPr>
              <a:t>دلايل احتمالي</a:t>
            </a:r>
            <a:r>
              <a:rPr kumimoji="0" lang="ar-SA" sz="2000" i="0" u="none" strike="noStrike" kern="1200" cap="none" spc="0" normalizeH="0" baseline="0" noProof="0" dirty="0" smtClean="0">
                <a:ln>
                  <a:noFill/>
                </a:ln>
                <a:effectLst/>
                <a:uLnTx/>
                <a:uFillTx/>
                <a:latin typeface="+mn-lt"/>
                <a:ea typeface="+mn-ea"/>
                <a:cs typeface="+mn-cs"/>
              </a:rPr>
              <a:t> و </a:t>
            </a:r>
            <a:r>
              <a:rPr kumimoji="0" lang="ar-SA" sz="2000" b="1" i="0" u="none" strike="noStrike" kern="1200" cap="none" spc="0" normalizeH="0" baseline="0" noProof="0" dirty="0" smtClean="0">
                <a:ln>
                  <a:noFill/>
                </a:ln>
                <a:effectLst/>
                <a:uLnTx/>
                <a:uFillTx/>
                <a:latin typeface="+mn-lt"/>
                <a:ea typeface="+mn-ea"/>
                <a:cs typeface="+mn-cs"/>
              </a:rPr>
              <a:t>راه‌ حل ها </a:t>
            </a:r>
            <a:r>
              <a:rPr kumimoji="0" lang="ar-SA" sz="2000" i="0" u="none" strike="noStrike" kern="1200" cap="none" spc="0" normalizeH="0" baseline="0" noProof="0" dirty="0" smtClean="0">
                <a:ln>
                  <a:noFill/>
                </a:ln>
                <a:effectLst/>
                <a:uLnTx/>
                <a:uFillTx/>
                <a:latin typeface="+mn-lt"/>
                <a:ea typeface="+mn-ea"/>
                <a:cs typeface="+mn-cs"/>
              </a:rPr>
              <a:t>يا </a:t>
            </a:r>
            <a:r>
              <a:rPr kumimoji="0" lang="ar-SA" sz="2000" b="1" i="0" u="none" strike="noStrike" kern="1200" cap="none" spc="0" normalizeH="0" baseline="0" noProof="0" dirty="0" smtClean="0">
                <a:ln>
                  <a:noFill/>
                </a:ln>
                <a:effectLst/>
                <a:uLnTx/>
                <a:uFillTx/>
                <a:latin typeface="+mn-lt"/>
                <a:ea typeface="+mn-ea"/>
                <a:cs typeface="+mn-cs"/>
              </a:rPr>
              <a:t>نتايج مثبت و منفي </a:t>
            </a:r>
            <a:r>
              <a:rPr kumimoji="0" lang="ar-SA" sz="2000" i="0" u="none" strike="noStrike" kern="1200" cap="none" spc="0" normalizeH="0" baseline="0" noProof="0" dirty="0" smtClean="0">
                <a:ln>
                  <a:noFill/>
                </a:ln>
                <a:effectLst/>
                <a:uLnTx/>
                <a:uFillTx/>
                <a:latin typeface="+mn-lt"/>
                <a:ea typeface="+mn-ea"/>
                <a:cs typeface="+mn-cs"/>
              </a:rPr>
              <a:t>آن نيز اشاره مي‌شود.</a:t>
            </a:r>
            <a:r>
              <a:rPr kumimoji="0" lang="ar-SA" sz="2000" i="0" u="none" strike="noStrike" kern="1200" cap="none" spc="0" normalizeH="0" baseline="0" noProof="0" dirty="0" smtClean="0">
                <a:ln>
                  <a:noFill/>
                </a:ln>
                <a:effectLst>
                  <a:outerShdw blurRad="38100" dist="38100" dir="2700000" algn="tl">
                    <a:srgbClr val="000000">
                      <a:alpha val="43137"/>
                    </a:srgbClr>
                  </a:outerShdw>
                </a:effectLst>
                <a:uLnTx/>
                <a:uFillTx/>
                <a:latin typeface="+mn-lt"/>
                <a:ea typeface="+mn-ea"/>
                <a:cs typeface="+mn-cs"/>
              </a:rPr>
              <a:t> </a:t>
            </a:r>
            <a:endParaRPr kumimoji="0" lang="en-US" sz="2000" i="0" u="none" strike="noStrike" kern="1200" cap="none" spc="0" normalizeH="0" baseline="0" noProof="0" dirty="0" smtClean="0">
              <a:ln>
                <a:noFill/>
              </a:ln>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038600"/>
          </a:xfrm>
        </p:spPr>
        <p:txBody>
          <a:bodyPr>
            <a:noAutofit/>
          </a:bodyPr>
          <a:lstStyle/>
          <a:p>
            <a:pPr algn="r" rtl="1"/>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
            </a:r>
            <a:br>
              <a:rPr lang="fa-IR" sz="2800" b="1" dirty="0" smtClean="0">
                <a:cs typeface="B Nazanin" pitchFamily="2" charset="-78"/>
              </a:rPr>
            </a:br>
            <a:r>
              <a:rPr lang="fa-IR" sz="2800" b="1" dirty="0" smtClean="0">
                <a:cs typeface="B Nazanin" pitchFamily="2" charset="-78"/>
              </a:rPr>
              <a:t/>
            </a:r>
            <a:br>
              <a:rPr lang="fa-IR" sz="2800" b="1" dirty="0" smtClean="0">
                <a:cs typeface="B Nazanin" pitchFamily="2" charset="-78"/>
              </a:rPr>
            </a:br>
            <a:r>
              <a:rPr lang="ar-SA" sz="2800" b="1" dirty="0" smtClean="0">
                <a:cs typeface="B Nazanin" pitchFamily="2" charset="-78"/>
              </a:rPr>
              <a:t>فهرست منابع:</a:t>
            </a:r>
            <a:r>
              <a:rPr lang="fa-IR" sz="2800" b="1" dirty="0" smtClean="0">
                <a:cs typeface="B Nazanin" pitchFamily="2" charset="-78"/>
              </a:rPr>
              <a:t/>
            </a:r>
            <a:br>
              <a:rPr lang="fa-IR" sz="2800" b="1" dirty="0" smtClean="0">
                <a:cs typeface="B Nazanin" pitchFamily="2" charset="-78"/>
              </a:rPr>
            </a:br>
            <a:r>
              <a:rPr lang="en-US" sz="2800" dirty="0" smtClean="0">
                <a:cs typeface="B Nazanin" pitchFamily="2" charset="-78"/>
              </a:rPr>
              <a:t/>
            </a:r>
            <a:br>
              <a:rPr lang="en-US" sz="2800" dirty="0" smtClean="0">
                <a:cs typeface="B Nazanin" pitchFamily="2" charset="-78"/>
              </a:rPr>
            </a:br>
            <a:r>
              <a:rPr lang="ar-SA" sz="2400" dirty="0" smtClean="0">
                <a:cs typeface="B Nazanin" pitchFamily="2" charset="-78"/>
              </a:rPr>
              <a:t>آسابرگر، آرتور</a:t>
            </a:r>
            <a:r>
              <a:rPr lang="en-US" sz="2400" dirty="0" smtClean="0">
                <a:cs typeface="B Nazanin" pitchFamily="2" charset="-78"/>
              </a:rPr>
              <a:t>. ( 1380 ). </a:t>
            </a:r>
            <a:r>
              <a:rPr lang="ar-SA" sz="2400" dirty="0" smtClean="0">
                <a:cs typeface="B Nazanin" pitchFamily="2" charset="-78"/>
              </a:rPr>
              <a:t>روايت در فرهنگ عاميانه، رسانه و زندگي روزمره</a:t>
            </a:r>
            <a:r>
              <a:rPr lang="en-US" sz="2400" dirty="0" smtClean="0">
                <a:cs typeface="B Nazanin" pitchFamily="2" charset="-78"/>
              </a:rPr>
              <a:t>. </a:t>
            </a:r>
            <a:r>
              <a:rPr lang="ar-SA" sz="2400" dirty="0" smtClean="0">
                <a:cs typeface="B Nazanin" pitchFamily="2" charset="-78"/>
              </a:rPr>
              <a:t>ترجمة محمدرضا ليراوي</a:t>
            </a:r>
            <a:r>
              <a:rPr lang="en-US" sz="2400" dirty="0" smtClean="0">
                <a:cs typeface="B Nazanin" pitchFamily="2" charset="-78"/>
              </a:rPr>
              <a:t>. </a:t>
            </a:r>
            <a:r>
              <a:rPr lang="ar-SA" sz="2400" dirty="0" smtClean="0">
                <a:cs typeface="B Nazanin" pitchFamily="2" charset="-78"/>
              </a:rPr>
              <a:t>تهران</a:t>
            </a:r>
            <a:r>
              <a:rPr lang="en-US" sz="2400" dirty="0" smtClean="0">
                <a:cs typeface="B Nazanin" pitchFamily="2" charset="-78"/>
              </a:rPr>
              <a:t> : </a:t>
            </a:r>
            <a:r>
              <a:rPr lang="ar-SA" sz="2400" dirty="0" smtClean="0">
                <a:cs typeface="B Nazanin" pitchFamily="2" charset="-78"/>
              </a:rPr>
              <a:t>سروش</a:t>
            </a:r>
            <a:r>
              <a:rPr lang="en-US" sz="2400" dirty="0" smtClean="0">
                <a:cs typeface="B Nazanin" pitchFamily="2" charset="-78"/>
              </a:rPr>
              <a:t>.</a:t>
            </a:r>
            <a:br>
              <a:rPr lang="en-US" sz="2400" dirty="0" smtClean="0">
                <a:cs typeface="B Nazanin" pitchFamily="2" charset="-78"/>
              </a:rPr>
            </a:br>
            <a:r>
              <a:rPr lang="ar-SA" sz="2400" dirty="0" smtClean="0">
                <a:cs typeface="B Nazanin" pitchFamily="2" charset="-78"/>
              </a:rPr>
              <a:t>برنتز،يوهانس ويلم</a:t>
            </a:r>
            <a:r>
              <a:rPr lang="en-US" sz="2400" dirty="0" smtClean="0">
                <a:cs typeface="B Nazanin" pitchFamily="2" charset="-78"/>
              </a:rPr>
              <a:t>.( 1382 ). </a:t>
            </a:r>
            <a:r>
              <a:rPr lang="ar-SA" sz="2400" dirty="0" smtClean="0">
                <a:cs typeface="B Nazanin" pitchFamily="2" charset="-78"/>
              </a:rPr>
              <a:t>نظرية ادب ي</a:t>
            </a:r>
            <a:r>
              <a:rPr lang="en-US" sz="2400" dirty="0" smtClean="0">
                <a:cs typeface="B Nazanin" pitchFamily="2" charset="-78"/>
              </a:rPr>
              <a:t>.</a:t>
            </a:r>
            <a:r>
              <a:rPr lang="ar-SA" sz="2400" dirty="0" smtClean="0">
                <a:cs typeface="B Nazanin" pitchFamily="2" charset="-78"/>
              </a:rPr>
              <a:t>ترجمة فرزان سجود ي</a:t>
            </a:r>
            <a:r>
              <a:rPr lang="en-US" sz="2400" dirty="0" smtClean="0">
                <a:cs typeface="B Nazanin" pitchFamily="2" charset="-78"/>
              </a:rPr>
              <a:t>. </a:t>
            </a:r>
            <a:r>
              <a:rPr lang="ar-SA" sz="2400" dirty="0" smtClean="0">
                <a:cs typeface="B Nazanin" pitchFamily="2" charset="-78"/>
              </a:rPr>
              <a:t>تهرا ن</a:t>
            </a:r>
            <a:r>
              <a:rPr lang="en-US" sz="2400" dirty="0" smtClean="0">
                <a:cs typeface="B Nazanin" pitchFamily="2" charset="-78"/>
              </a:rPr>
              <a:t>:</a:t>
            </a:r>
            <a:r>
              <a:rPr lang="ar-SA" sz="2400" dirty="0" smtClean="0">
                <a:cs typeface="B Nazanin" pitchFamily="2" charset="-78"/>
              </a:rPr>
              <a:t>آهنگ ديگر</a:t>
            </a:r>
            <a:r>
              <a:rPr lang="en-US" sz="2400" dirty="0" smtClean="0">
                <a:cs typeface="B Nazanin" pitchFamily="2" charset="-78"/>
              </a:rPr>
              <a:t>.</a:t>
            </a:r>
            <a:br>
              <a:rPr lang="en-US" sz="2400" dirty="0" smtClean="0">
                <a:cs typeface="B Nazanin" pitchFamily="2" charset="-78"/>
              </a:rPr>
            </a:br>
            <a:r>
              <a:rPr lang="ar-SA" sz="2400" dirty="0" smtClean="0">
                <a:cs typeface="B Nazanin" pitchFamily="2" charset="-78"/>
              </a:rPr>
              <a:t>ريكور، پل</a:t>
            </a:r>
            <a:r>
              <a:rPr lang="en-US" sz="2400" dirty="0" smtClean="0">
                <a:cs typeface="B Nazanin" pitchFamily="2" charset="-78"/>
              </a:rPr>
              <a:t>. ( 1384 ). </a:t>
            </a:r>
            <a:r>
              <a:rPr lang="ar-SA" sz="2400" dirty="0" smtClean="0">
                <a:cs typeface="B Nazanin" pitchFamily="2" charset="-78"/>
              </a:rPr>
              <a:t>زمان و حكايت، پيكر بندي زمان در حكايت داستاني</a:t>
            </a:r>
            <a:r>
              <a:rPr lang="en-US" sz="2400" dirty="0" smtClean="0">
                <a:cs typeface="B Nazanin" pitchFamily="2" charset="-78"/>
              </a:rPr>
              <a:t>. </a:t>
            </a:r>
            <a:r>
              <a:rPr lang="ar-SA" sz="2400" dirty="0" smtClean="0">
                <a:cs typeface="B Nazanin" pitchFamily="2" charset="-78"/>
              </a:rPr>
              <a:t>ترجمة مهشيد نونهالي</a:t>
            </a:r>
            <a:r>
              <a:rPr lang="en-US" sz="2400" dirty="0" smtClean="0">
                <a:cs typeface="B Nazanin" pitchFamily="2" charset="-78"/>
              </a:rPr>
              <a:t>. </a:t>
            </a:r>
            <a:r>
              <a:rPr lang="ar-SA" sz="2400" dirty="0" smtClean="0">
                <a:cs typeface="B Nazanin" pitchFamily="2" charset="-78"/>
              </a:rPr>
              <a:t>تهران</a:t>
            </a:r>
            <a:r>
              <a:rPr lang="en-US" sz="2400" dirty="0" smtClean="0">
                <a:cs typeface="B Nazanin" pitchFamily="2" charset="-78"/>
              </a:rPr>
              <a:t>: </a:t>
            </a:r>
            <a:r>
              <a:rPr lang="ar-SA" sz="2400" dirty="0" smtClean="0">
                <a:cs typeface="B Nazanin" pitchFamily="2" charset="-78"/>
              </a:rPr>
              <a:t>گام نو</a:t>
            </a:r>
            <a:r>
              <a:rPr lang="en-US" sz="2400" dirty="0" smtClean="0">
                <a:cs typeface="B Nazanin" pitchFamily="2" charset="-78"/>
              </a:rPr>
              <a:t>.</a:t>
            </a:r>
            <a:br>
              <a:rPr lang="en-US" sz="2400" dirty="0" smtClean="0">
                <a:cs typeface="B Nazanin" pitchFamily="2" charset="-78"/>
              </a:rPr>
            </a:br>
            <a:r>
              <a:rPr lang="ar-SA" sz="2400" dirty="0" smtClean="0">
                <a:cs typeface="B Nazanin" pitchFamily="2" charset="-78"/>
              </a:rPr>
              <a:t>ذکایی، محمد سعید. (1387). روایت، روایت گری و تحلیل های شرح حال نگارانه. پژوهشنامه علوم انسان</a:t>
            </a:r>
            <a:r>
              <a:rPr lang="fa-IR" sz="2400" dirty="0" smtClean="0">
                <a:cs typeface="B Nazanin" pitchFamily="2" charset="-78"/>
              </a:rPr>
              <a:t>ی</a:t>
            </a:r>
            <a:r>
              <a:rPr lang="ar-SA" sz="2400" dirty="0" smtClean="0">
                <a:cs typeface="B Nazanin" pitchFamily="2" charset="-78"/>
              </a:rPr>
              <a:t> و اجتماعی. </a:t>
            </a:r>
            <a:r>
              <a:rPr lang="en-US" sz="2400" dirty="0" smtClean="0">
                <a:cs typeface="B Nazanin" pitchFamily="2" charset="-78"/>
              </a:rPr>
              <a:t/>
            </a:r>
            <a:br>
              <a:rPr lang="en-US" sz="2400" dirty="0" smtClean="0">
                <a:cs typeface="B Nazanin" pitchFamily="2" charset="-78"/>
              </a:rPr>
            </a:br>
            <a:r>
              <a:rPr lang="ar-SA" sz="2400" dirty="0" smtClean="0">
                <a:cs typeface="B Nazanin" pitchFamily="2" charset="-78"/>
              </a:rPr>
              <a:t>كالر، جاناتان</a:t>
            </a:r>
            <a:r>
              <a:rPr lang="en-US" sz="2400" dirty="0" smtClean="0">
                <a:cs typeface="B Nazanin" pitchFamily="2" charset="-78"/>
              </a:rPr>
              <a:t>. ( 1382 ). </a:t>
            </a:r>
            <a:r>
              <a:rPr lang="ar-SA" sz="2400" dirty="0" smtClean="0">
                <a:cs typeface="B Nazanin" pitchFamily="2" charset="-78"/>
              </a:rPr>
              <a:t>نظرية ادبي</a:t>
            </a:r>
            <a:r>
              <a:rPr lang="en-US" sz="2400" dirty="0" smtClean="0">
                <a:cs typeface="B Nazanin" pitchFamily="2" charset="-78"/>
              </a:rPr>
              <a:t>. </a:t>
            </a:r>
            <a:r>
              <a:rPr lang="ar-SA" sz="2400" dirty="0" smtClean="0">
                <a:cs typeface="B Nazanin" pitchFamily="2" charset="-78"/>
              </a:rPr>
              <a:t>ترجمة فرزانه طاهر ي</a:t>
            </a:r>
            <a:r>
              <a:rPr lang="en-US" sz="2400" dirty="0" smtClean="0">
                <a:cs typeface="B Nazanin" pitchFamily="2" charset="-78"/>
              </a:rPr>
              <a:t>. </a:t>
            </a:r>
            <a:r>
              <a:rPr lang="ar-SA" sz="2400" dirty="0" smtClean="0">
                <a:cs typeface="B Nazanin" pitchFamily="2" charset="-78"/>
              </a:rPr>
              <a:t>چاپ او ل</a:t>
            </a:r>
            <a:r>
              <a:rPr lang="en-US" sz="2400" dirty="0" smtClean="0">
                <a:cs typeface="B Nazanin" pitchFamily="2" charset="-78"/>
              </a:rPr>
              <a:t>. </a:t>
            </a:r>
            <a:r>
              <a:rPr lang="ar-SA" sz="2400" dirty="0" smtClean="0">
                <a:cs typeface="B Nazanin" pitchFamily="2" charset="-78"/>
              </a:rPr>
              <a:t>تهران</a:t>
            </a:r>
            <a:r>
              <a:rPr lang="en-US" sz="2400" dirty="0" smtClean="0">
                <a:cs typeface="B Nazanin" pitchFamily="2" charset="-78"/>
              </a:rPr>
              <a:t> : </a:t>
            </a:r>
            <a:r>
              <a:rPr lang="ar-SA" sz="2400" dirty="0" smtClean="0">
                <a:cs typeface="B Nazanin" pitchFamily="2" charset="-78"/>
              </a:rPr>
              <a:t>نشر مركز</a:t>
            </a:r>
            <a:r>
              <a:rPr lang="en-US" sz="2400" dirty="0" smtClean="0">
                <a:cs typeface="B Nazanin" pitchFamily="2" charset="-78"/>
              </a:rPr>
              <a:t>.</a:t>
            </a:r>
            <a:r>
              <a:rPr lang="en-US" sz="2800" dirty="0" smtClean="0">
                <a:cs typeface="B Nazanin" pitchFamily="2" charset="-78"/>
              </a:rPr>
              <a:t/>
            </a:r>
            <a:br>
              <a:rPr lang="en-US" sz="2800" dirty="0" smtClean="0">
                <a:cs typeface="B Nazanin" pitchFamily="2" charset="-78"/>
              </a:rPr>
            </a:br>
            <a:r>
              <a:rPr lang="en-US" sz="2800" dirty="0" smtClean="0">
                <a:cs typeface="B Nazanin" pitchFamily="2" charset="-78"/>
              </a:rPr>
              <a:t/>
            </a:r>
            <a:br>
              <a:rPr lang="en-US" sz="2800" dirty="0" smtClean="0">
                <a:cs typeface="B Nazanin" pitchFamily="2" charset="-78"/>
              </a:rPr>
            </a:br>
            <a:endParaRPr lang="en-US" sz="2800" dirty="0">
              <a:cs typeface="B Nazanin" pitchFamily="2" charset="-78"/>
            </a:endParaRPr>
          </a:p>
        </p:txBody>
      </p:sp>
      <p:pic>
        <p:nvPicPr>
          <p:cNvPr id="4" name="Content Placeholder 3" descr="Image-2343.JPG"/>
          <p:cNvPicPr>
            <a:picLocks noGrp="1" noChangeAspect="1"/>
          </p:cNvPicPr>
          <p:nvPr>
            <p:ph idx="1"/>
          </p:nvPr>
        </p:nvPicPr>
        <p:blipFill>
          <a:blip r:embed="rId2" cstate="print"/>
          <a:stretch>
            <a:fillRect/>
          </a:stretch>
        </p:blipFill>
        <p:spPr>
          <a:xfrm>
            <a:off x="0" y="5105400"/>
            <a:ext cx="1905000" cy="1676400"/>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215</Words>
  <Application>Microsoft Office PowerPoint</Application>
  <PresentationFormat>On-screen Show (4:3)</PresentationFormat>
  <Paragraphs>30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به نام خدا</vt:lpstr>
      <vt:lpstr>پژوهش روایتی:    کرسول(2012) معتقد است اصطلاح روایی از فعل « روایت کردن » یا « بیان کردن (مانند داستان) با جزئیات » می آید.    پژوهش روایتی یک راهبرد پژوهشی است که پژوهشگر به کمک آن زندگی افراد را مطالعه می کند و از یک یا چند نفر می خواهد که داستانهای زندگی خود را بیان کنند.    سپس، این اطلاعات توسط پژوهشگر به صورت روایت زمانی بازگویی یا بازسازی می شوند.   </vt:lpstr>
      <vt:lpstr>ابزارهای گردآوری داده ها: </vt:lpstr>
      <vt:lpstr>تحلیل ساختاری روایت ها:  واندایک استفاده از چهار قاعده ی کلان تحلیلی زیر را پیشنهاد می کند:  1) قاعده ی حذف/ انتخاب: یعنی حذف همه ی گزاره هایی در متن که برای تفسیر گزاره های دیگر گفتمان مهم نیستند و بر حقایق دلالت ندارند.  2) حذف شدید: که در صورت قوی تری از قاعده قبلی است. در این حالت جزییاتی که به لحاظ مکانی مهم هستند اما در سطح کلان تر فاقد اهمیت اند حذف می شوند.  3) تعمیم: گزاره های غیر مرتبط حذف نمی شوند، بلکه با ساختن گزاره ای که به لحاظ مفهومی کلی تر است، آن را از جزئیات معنا شناختی جملات مربوط منتزع می کنیم.  4) ساختن: در این حالت با جانشین ساختن گزاره ها در یک توالی مشترک، آن ها را با یکدیگر در نظر می گیریم. در حقیقت گزاره هایی را می سازیم که بر حقیقت کل دلالت دارند.(مضمون مطالب را می گوییم)  5) قاعده صفر: در این حالت گزاره ها تغییر نمی یابد و مستقیما در سطح کلان پذیرفته می شوند. ( ذکایی، 1387). </vt:lpstr>
      <vt:lpstr>Slide 5</vt:lpstr>
      <vt:lpstr>Slide 6</vt:lpstr>
      <vt:lpstr>   فهرست منابع:  آسابرگر، آرتور. ( 1380 ). روايت در فرهنگ عاميانه، رسانه و زندگي روزمره. ترجمة محمدرضا ليراوي. تهران : سروش. برنتز،يوهانس ويلم.( 1382 ). نظرية ادب ي.ترجمة فرزان سجود ي. تهرا ن:آهنگ ديگر. ريكور، پل. ( 1384 ). زمان و حكايت، پيكر بندي زمان در حكايت داستاني. ترجمة مهشيد نونهالي. تهران: گام نو. ذکایی، محمد سعید. (1387). روایت، روایت گری و تحلیل های شرح حال نگارانه. پژوهشنامه علوم انسانی و اجتماعی.  كالر، جاناتان. ( 1382 ). نظرية ادبي. ترجمة فرزانه طاهر ي. چاپ او ل. تهران : نشر مركز.  </vt:lpstr>
    </vt:vector>
  </TitlesOfParts>
  <Company>MRT www.Win2Farsi.com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به نام خدا</dc:title>
  <dc:creator>MRT</dc:creator>
  <cp:lastModifiedBy>MRT</cp:lastModifiedBy>
  <cp:revision>8</cp:revision>
  <dcterms:created xsi:type="dcterms:W3CDTF">2014-12-05T06:08:57Z</dcterms:created>
  <dcterms:modified xsi:type="dcterms:W3CDTF">2014-12-05T09:23:07Z</dcterms:modified>
</cp:coreProperties>
</file>